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375" r:id="rId3"/>
    <p:sldId id="374" r:id="rId4"/>
    <p:sldId id="333" r:id="rId5"/>
    <p:sldId id="363" r:id="rId6"/>
    <p:sldId id="365" r:id="rId7"/>
    <p:sldId id="366" r:id="rId8"/>
    <p:sldId id="334" r:id="rId9"/>
    <p:sldId id="335" r:id="rId10"/>
    <p:sldId id="367" r:id="rId11"/>
    <p:sldId id="368" r:id="rId12"/>
    <p:sldId id="336" r:id="rId13"/>
    <p:sldId id="337" r:id="rId14"/>
    <p:sldId id="369" r:id="rId15"/>
    <p:sldId id="370" r:id="rId16"/>
    <p:sldId id="380" r:id="rId17"/>
    <p:sldId id="376" r:id="rId18"/>
    <p:sldId id="378" r:id="rId19"/>
    <p:sldId id="377" r:id="rId20"/>
    <p:sldId id="379" r:id="rId21"/>
    <p:sldId id="2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08" autoAdjust="0"/>
    <p:restoredTop sz="94660"/>
  </p:normalViewPr>
  <p:slideViewPr>
    <p:cSldViewPr snapToGrid="0">
      <p:cViewPr varScale="1">
        <p:scale>
          <a:sx n="66" d="100"/>
          <a:sy n="66" d="100"/>
        </p:scale>
        <p:origin x="3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AMPU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7108-1961-45C0-B5AA-CF59ED57C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8DBE9-0C14-47E9-BA9B-E5E85750A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9962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588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0658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4240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030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56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5E38C16-4F45-401D-AE52-E50538F45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C5D6CC3-DA13-4A0D-903C-0B43FC67A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6035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F7B0F01-E88E-447C-80A3-46375AE6C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4DCD31D-26E0-4F76-B7B9-B1662C905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5392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077F9B-38BC-4A38-AE7A-5B16D349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47DF439-96DE-4C01-983D-68CDA137E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8412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461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09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87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8055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760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C3234-8AB7-4037-9BE3-677AB453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21C19-3241-4F4E-8C05-7083D42D6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E8DBB-32F6-426E-8A32-9C38DBB91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25330-1899-48E0-9E66-54A1E8BB8185}" type="datetimeFigureOut">
              <a:rPr lang="en-ID" smtClean="0"/>
              <a:t>18/03/2025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0485F-D96F-450B-B89D-7215F424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B62CD-DE28-4B5E-8522-0804D7110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36622-CCC3-46A4-8823-378B10566BF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343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64" r:id="rId3"/>
    <p:sldLayoutId id="2147483665" r:id="rId4"/>
    <p:sldLayoutId id="2147483650" r:id="rId5"/>
    <p:sldLayoutId id="2147483671" r:id="rId6"/>
    <p:sldLayoutId id="2147483660" r:id="rId7"/>
    <p:sldLayoutId id="2147483668" r:id="rId8"/>
    <p:sldLayoutId id="2147483661" r:id="rId9"/>
    <p:sldLayoutId id="2147483667" r:id="rId10"/>
    <p:sldLayoutId id="2147483662" r:id="rId11"/>
    <p:sldLayoutId id="2147483670" r:id="rId12"/>
    <p:sldLayoutId id="2147483655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6D127-0A58-452C-BE11-C2632F58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9944" y="2133602"/>
            <a:ext cx="9872112" cy="129713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Dasar </a:t>
            </a:r>
            <a:r>
              <a:rPr lang="en-US" sz="4000" dirty="0" err="1">
                <a:solidFill>
                  <a:schemeClr val="bg1"/>
                </a:solidFill>
                <a:latin typeface="Arial Black" panose="020B0A04020102020204" pitchFamily="34" charset="0"/>
              </a:rPr>
              <a:t>Pemrograman</a:t>
            </a:r>
            <a:b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(INFT06204)</a:t>
            </a:r>
            <a:endParaRPr lang="en-ID" sz="4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D84914-61E5-43E9-A321-5A83F40184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Minggu</a:t>
            </a:r>
            <a:r>
              <a:rPr lang="en-US" sz="4000" dirty="0">
                <a:solidFill>
                  <a:schemeClr val="bg1"/>
                </a:solidFill>
              </a:rPr>
              <a:t> 5</a:t>
            </a:r>
          </a:p>
          <a:p>
            <a:r>
              <a:rPr lang="en-US" sz="4000" dirty="0" err="1">
                <a:solidFill>
                  <a:schemeClr val="bg1"/>
                </a:solidFill>
              </a:rPr>
              <a:t>Pemilihan</a:t>
            </a:r>
            <a:endParaRPr lang="en-ID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85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Kasus</a:t>
            </a:r>
            <a:endParaRPr lang="en-ID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5F59D7-8E73-4586-AC95-1DB963B5F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1844674"/>
            <a:ext cx="3743325" cy="174180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1999"/>
            <a:ext cx="10515600" cy="4144963"/>
          </a:xfrm>
        </p:spPr>
        <p:txBody>
          <a:bodyPr>
            <a:normAutofit fontScale="92500" lnSpcReduction="20000"/>
          </a:bodyPr>
          <a:lstStyle/>
          <a:p>
            <a:pPr lvl="2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3600" b="1" dirty="0">
                <a:solidFill>
                  <a:srgbClr val="FF0000"/>
                </a:solidFill>
              </a:rPr>
              <a:t>if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00"/>
                </a:solidFill>
              </a:rPr>
              <a:t>(</a:t>
            </a:r>
            <a:r>
              <a:rPr lang="en-US" sz="3600" dirty="0">
                <a:solidFill>
                  <a:schemeClr val="tx2"/>
                </a:solidFill>
              </a:rPr>
              <a:t>&lt;</a:t>
            </a:r>
            <a:r>
              <a:rPr lang="en-US" sz="3600" dirty="0" err="1">
                <a:solidFill>
                  <a:schemeClr val="tx2"/>
                </a:solidFill>
              </a:rPr>
              <a:t>kondisi</a:t>
            </a:r>
            <a:r>
              <a:rPr lang="en-US" sz="3600" dirty="0">
                <a:solidFill>
                  <a:schemeClr val="tx2"/>
                </a:solidFill>
              </a:rPr>
              <a:t>&gt;</a:t>
            </a:r>
            <a:r>
              <a:rPr lang="en-US" sz="3600" dirty="0">
                <a:solidFill>
                  <a:srgbClr val="FF0000"/>
                </a:solidFill>
              </a:rPr>
              <a:t>)</a:t>
            </a:r>
            <a:endParaRPr lang="en-US" sz="3600" b="1" dirty="0">
              <a:solidFill>
                <a:srgbClr val="FF0000"/>
              </a:solidFill>
            </a:endParaRPr>
          </a:p>
          <a:p>
            <a:pPr lvl="2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3600" dirty="0"/>
              <a:t>	  </a:t>
            </a:r>
            <a:r>
              <a:rPr lang="en-US" sz="3600" dirty="0">
                <a:solidFill>
                  <a:schemeClr val="tx2"/>
                </a:solidFill>
              </a:rPr>
              <a:t>&lt;aksi1&gt;</a:t>
            </a:r>
            <a:endParaRPr lang="en-US" sz="3600" u="sng" dirty="0">
              <a:solidFill>
                <a:schemeClr val="tx2"/>
              </a:solidFill>
            </a:endParaRPr>
          </a:p>
          <a:p>
            <a:pPr lvl="2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3600" b="1" dirty="0">
                <a:solidFill>
                  <a:srgbClr val="FF0000"/>
                </a:solidFill>
              </a:rPr>
              <a:t>else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3600" dirty="0"/>
              <a:t>	  </a:t>
            </a:r>
            <a:r>
              <a:rPr lang="en-US" sz="3600" dirty="0">
                <a:solidFill>
                  <a:schemeClr val="tx2"/>
                </a:solidFill>
              </a:rPr>
              <a:t>&lt;aksi2&gt;</a:t>
            </a:r>
            <a:endParaRPr lang="id-ID" sz="3600" dirty="0">
              <a:solidFill>
                <a:schemeClr val="tx2"/>
              </a:solidFill>
            </a:endParaRPr>
          </a:p>
          <a:p>
            <a:pPr lvl="2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id-ID" sz="3600" dirty="0">
              <a:solidFill>
                <a:schemeClr val="tx2"/>
              </a:solidFill>
            </a:endParaRPr>
          </a:p>
          <a:p>
            <a:pPr lvl="2">
              <a:lnSpc>
                <a:spcPct val="80000"/>
              </a:lnSpc>
              <a:defRPr/>
            </a:pPr>
            <a:r>
              <a:rPr lang="id-ID" sz="3600" i="1" dirty="0">
                <a:solidFill>
                  <a:schemeClr val="tx2"/>
                </a:solidFill>
              </a:rPr>
              <a:t>Contoh: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id-ID" sz="3600" dirty="0">
                <a:solidFill>
                  <a:schemeClr val="tx2"/>
                </a:solidFill>
              </a:rPr>
              <a:t>	</a:t>
            </a:r>
            <a:r>
              <a:rPr lang="id-ID" sz="3600" b="1" dirty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id-ID" sz="3600" dirty="0">
                <a:solidFill>
                  <a:schemeClr val="tx2"/>
                </a:solidFill>
              </a:rPr>
              <a:t> (nilai % 2 == 0) 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id-ID" sz="3600" dirty="0">
                <a:solidFill>
                  <a:schemeClr val="tx2"/>
                </a:solidFill>
              </a:rPr>
              <a:t>		printf(“Bilangan genap”);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id-ID" sz="3600" dirty="0">
                <a:solidFill>
                  <a:schemeClr val="tx2"/>
                </a:solidFill>
              </a:rPr>
              <a:t>	</a:t>
            </a:r>
            <a:r>
              <a:rPr lang="id-ID" sz="3600" b="1" dirty="0">
                <a:solidFill>
                  <a:schemeClr val="accent2">
                    <a:lumMod val="75000"/>
                  </a:schemeClr>
                </a:solidFill>
              </a:rPr>
              <a:t>else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id-ID" sz="3600" dirty="0">
                <a:solidFill>
                  <a:schemeClr val="tx2"/>
                </a:solidFill>
              </a:rPr>
              <a:t>		printf(“Bilangan ganjil”);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243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Kasus</a:t>
            </a:r>
            <a:endParaRPr lang="en-ID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5F59D7-8E73-4586-AC95-1DB963B5F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1844674"/>
            <a:ext cx="3435667" cy="331660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720725" lvl="2"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rgbClr val="FF0000"/>
                </a:solidFill>
              </a:rPr>
              <a:t>if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id-ID" sz="2400" b="1" dirty="0">
                <a:solidFill>
                  <a:srgbClr val="FF0000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&lt;kondisi1&gt;</a:t>
            </a:r>
            <a:r>
              <a:rPr lang="id-ID" sz="2400" b="1" dirty="0">
                <a:solidFill>
                  <a:srgbClr val="FF0000"/>
                </a:solidFill>
              </a:rPr>
              <a:t>)</a:t>
            </a:r>
            <a:endParaRPr lang="en-US" sz="2400" b="1" dirty="0">
              <a:solidFill>
                <a:srgbClr val="FF0000"/>
              </a:solidFill>
            </a:endParaRPr>
          </a:p>
          <a:p>
            <a:pPr marL="720725" lvl="2">
              <a:buFont typeface="Wingdings" panose="05000000000000000000" pitchFamily="2" charset="2"/>
              <a:buNone/>
            </a:pPr>
            <a:r>
              <a:rPr lang="en-US" sz="2400" dirty="0"/>
              <a:t>	  </a:t>
            </a:r>
            <a:r>
              <a:rPr lang="en-US" sz="2400" dirty="0">
                <a:solidFill>
                  <a:schemeClr val="tx2"/>
                </a:solidFill>
              </a:rPr>
              <a:t>&lt;aksi1&gt;</a:t>
            </a:r>
            <a:endParaRPr lang="en-US" sz="2400" u="sng" dirty="0">
              <a:solidFill>
                <a:schemeClr val="tx2"/>
              </a:solidFill>
            </a:endParaRPr>
          </a:p>
          <a:p>
            <a:pPr marL="720725" lvl="2"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rgbClr val="FF0000"/>
                </a:solidFill>
              </a:rPr>
              <a:t>else</a:t>
            </a:r>
          </a:p>
          <a:p>
            <a:pPr marL="720725" lvl="2">
              <a:buFont typeface="Wingdings" panose="05000000000000000000" pitchFamily="2" charset="2"/>
              <a:buNone/>
            </a:pPr>
            <a:r>
              <a:rPr lang="en-US" sz="2400" dirty="0">
                <a:solidFill>
                  <a:srgbClr val="FF0000"/>
                </a:solidFill>
              </a:rPr>
              <a:t>     </a:t>
            </a:r>
            <a:r>
              <a:rPr lang="en-US" sz="2400" b="1" dirty="0">
                <a:solidFill>
                  <a:srgbClr val="FF0000"/>
                </a:solidFill>
              </a:rPr>
              <a:t>if</a:t>
            </a:r>
            <a:r>
              <a:rPr lang="en-US" sz="2400" b="1" dirty="0">
                <a:solidFill>
                  <a:srgbClr val="008000"/>
                </a:solidFill>
              </a:rPr>
              <a:t> </a:t>
            </a:r>
            <a:r>
              <a:rPr lang="id-ID" sz="2400" b="1" dirty="0">
                <a:solidFill>
                  <a:srgbClr val="FF0000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&lt;kondisi2&gt;</a:t>
            </a:r>
            <a:r>
              <a:rPr lang="id-ID" sz="2400" b="1" dirty="0">
                <a:solidFill>
                  <a:srgbClr val="FF0000"/>
                </a:solidFill>
              </a:rPr>
              <a:t>)</a:t>
            </a:r>
            <a:endParaRPr lang="en-US" sz="2400" b="1" dirty="0">
              <a:solidFill>
                <a:srgbClr val="FF0000"/>
              </a:solidFill>
            </a:endParaRPr>
          </a:p>
          <a:p>
            <a:pPr marL="720725" lvl="2">
              <a:buFont typeface="Wingdings" panose="05000000000000000000" pitchFamily="2" charset="2"/>
              <a:buNone/>
            </a:pPr>
            <a:r>
              <a:rPr lang="en-US" sz="2400" dirty="0"/>
              <a:t>		</a:t>
            </a:r>
            <a:r>
              <a:rPr lang="en-US" sz="2400" dirty="0">
                <a:solidFill>
                  <a:schemeClr val="tx2"/>
                </a:solidFill>
              </a:rPr>
              <a:t>&lt;aksi2&gt;</a:t>
            </a:r>
          </a:p>
          <a:p>
            <a:pPr marL="720725" lvl="2">
              <a:buFont typeface="Wingdings" panose="05000000000000000000" pitchFamily="2" charset="2"/>
              <a:buNone/>
            </a:pPr>
            <a:r>
              <a:rPr lang="en-US" sz="2400" dirty="0">
                <a:solidFill>
                  <a:srgbClr val="FF0000"/>
                </a:solidFill>
              </a:rPr>
              <a:t>	   </a:t>
            </a:r>
            <a:r>
              <a:rPr lang="en-US" sz="2400" b="1" dirty="0">
                <a:solidFill>
                  <a:srgbClr val="FF0000"/>
                </a:solidFill>
              </a:rPr>
              <a:t>else</a:t>
            </a:r>
          </a:p>
          <a:p>
            <a:pPr marL="720725" lvl="2">
              <a:buFont typeface="Wingdings" panose="05000000000000000000" pitchFamily="2" charset="2"/>
              <a:buNone/>
            </a:pPr>
            <a:r>
              <a:rPr lang="en-US" sz="2400" dirty="0"/>
              <a:t>		</a:t>
            </a:r>
            <a:r>
              <a:rPr lang="en-US" sz="2400" dirty="0">
                <a:solidFill>
                  <a:schemeClr val="tx2"/>
                </a:solidFill>
              </a:rPr>
              <a:t>&lt;aksi3&gt;</a:t>
            </a:r>
          </a:p>
          <a:p>
            <a:pPr eaLnBrk="1" hangingPunct="1"/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200" y="1646238"/>
            <a:ext cx="7416800" cy="4144963"/>
          </a:xfrm>
        </p:spPr>
        <p:txBody>
          <a:bodyPr>
            <a:normAutofit lnSpcReduction="10000"/>
          </a:bodyPr>
          <a:lstStyle/>
          <a:p>
            <a:pPr lvl="2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id-ID" sz="3600" dirty="0">
              <a:solidFill>
                <a:schemeClr val="tx2"/>
              </a:solidFill>
            </a:endParaRPr>
          </a:p>
          <a:p>
            <a:pPr marL="452438" lvl="2">
              <a:lnSpc>
                <a:spcPct val="80000"/>
              </a:lnSpc>
              <a:defRPr/>
            </a:pPr>
            <a:r>
              <a:rPr lang="id-ID" sz="3600" i="1" dirty="0">
                <a:solidFill>
                  <a:schemeClr val="tx2"/>
                </a:solidFill>
              </a:rPr>
              <a:t>Contoh:</a:t>
            </a:r>
          </a:p>
          <a:p>
            <a:pPr marL="539750" lvl="2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id-ID" sz="3600" dirty="0">
                <a:solidFill>
                  <a:schemeClr val="tx2"/>
                </a:solidFill>
              </a:rPr>
              <a:t>	</a:t>
            </a:r>
            <a:r>
              <a:rPr lang="id-ID" sz="3600" b="1" dirty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id-ID" sz="3600" dirty="0">
                <a:solidFill>
                  <a:schemeClr val="tx2"/>
                </a:solidFill>
              </a:rPr>
              <a:t> (</a:t>
            </a:r>
            <a:r>
              <a:rPr lang="en-US" sz="3600" dirty="0">
                <a:solidFill>
                  <a:schemeClr val="tx2"/>
                </a:solidFill>
              </a:rPr>
              <a:t>suhu &gt;= 30</a:t>
            </a:r>
            <a:r>
              <a:rPr lang="id-ID" sz="3600" dirty="0">
                <a:solidFill>
                  <a:schemeClr val="tx2"/>
                </a:solidFill>
              </a:rPr>
              <a:t>) </a:t>
            </a:r>
          </a:p>
          <a:p>
            <a:pPr marL="539750" lvl="2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id-ID" sz="3600" dirty="0">
                <a:solidFill>
                  <a:schemeClr val="tx2"/>
                </a:solidFill>
              </a:rPr>
              <a:t>		printf(“</a:t>
            </a:r>
            <a:r>
              <a:rPr lang="en-US" sz="3600" dirty="0">
                <a:solidFill>
                  <a:schemeClr val="tx2"/>
                </a:solidFill>
              </a:rPr>
              <a:t>Cuaca Panas</a:t>
            </a:r>
            <a:r>
              <a:rPr lang="id-ID" sz="3600" dirty="0">
                <a:solidFill>
                  <a:schemeClr val="tx2"/>
                </a:solidFill>
              </a:rPr>
              <a:t>”);</a:t>
            </a:r>
          </a:p>
          <a:p>
            <a:pPr marL="539750" lvl="2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id-ID" sz="3600" dirty="0">
                <a:solidFill>
                  <a:schemeClr val="tx2"/>
                </a:solidFill>
              </a:rPr>
              <a:t>	</a:t>
            </a:r>
            <a:r>
              <a:rPr lang="id-ID" sz="3600" b="1" dirty="0">
                <a:solidFill>
                  <a:schemeClr val="accent2">
                    <a:lumMod val="75000"/>
                  </a:schemeClr>
                </a:solidFill>
              </a:rPr>
              <a:t>else</a:t>
            </a:r>
          </a:p>
          <a:p>
            <a:pPr marL="539750" lvl="2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id-ID" sz="3600" dirty="0">
                <a:solidFill>
                  <a:schemeClr val="tx2"/>
                </a:solidFill>
              </a:rPr>
              <a:t>		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sz="3600" dirty="0">
                <a:solidFill>
                  <a:schemeClr val="tx2"/>
                </a:solidFill>
              </a:rPr>
              <a:t> (suhu &gt;= 20) 				    	</a:t>
            </a:r>
            <a:r>
              <a:rPr lang="id-ID" sz="3600" dirty="0">
                <a:solidFill>
                  <a:schemeClr val="tx2"/>
                </a:solidFill>
              </a:rPr>
              <a:t>printf(“</a:t>
            </a:r>
            <a:r>
              <a:rPr lang="en-US" sz="3600" dirty="0">
                <a:solidFill>
                  <a:schemeClr val="tx2"/>
                </a:solidFill>
              </a:rPr>
              <a:t>Cuaca Sejuk</a:t>
            </a:r>
            <a:r>
              <a:rPr lang="id-ID" sz="3600" dirty="0">
                <a:solidFill>
                  <a:schemeClr val="tx2"/>
                </a:solidFill>
              </a:rPr>
              <a:t>”);</a:t>
            </a:r>
            <a:endParaRPr lang="en-US" sz="3600" dirty="0">
              <a:solidFill>
                <a:schemeClr val="tx2"/>
              </a:solidFill>
            </a:endParaRPr>
          </a:p>
          <a:p>
            <a:pPr marL="539750" lvl="2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3600" dirty="0">
                <a:solidFill>
                  <a:schemeClr val="tx2"/>
                </a:solidFill>
              </a:rPr>
              <a:t>		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else</a:t>
            </a:r>
          </a:p>
          <a:p>
            <a:pPr marL="539750" lvl="2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3600" dirty="0">
                <a:solidFill>
                  <a:schemeClr val="tx2"/>
                </a:solidFill>
              </a:rPr>
              <a:t>			</a:t>
            </a:r>
            <a:r>
              <a:rPr lang="id-ID" sz="3600" dirty="0">
                <a:solidFill>
                  <a:schemeClr val="tx2"/>
                </a:solidFill>
              </a:rPr>
              <a:t>printf(“</a:t>
            </a:r>
            <a:r>
              <a:rPr lang="en-US" sz="3600" dirty="0">
                <a:solidFill>
                  <a:schemeClr val="tx2"/>
                </a:solidFill>
              </a:rPr>
              <a:t>Cuaca Dingin</a:t>
            </a:r>
            <a:r>
              <a:rPr lang="id-ID" sz="3600" dirty="0">
                <a:solidFill>
                  <a:schemeClr val="tx2"/>
                </a:solidFill>
              </a:rPr>
              <a:t>”);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15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Struktur SWITCH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, </a:t>
            </a:r>
            <a:r>
              <a:rPr lang="en-US" dirty="0" err="1"/>
              <a:t>struktur</a:t>
            </a:r>
            <a:r>
              <a:rPr lang="en-US" dirty="0"/>
              <a:t> SWITCH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menyederhanakan</a:t>
            </a:r>
            <a:r>
              <a:rPr lang="en-US" dirty="0"/>
              <a:t> </a:t>
            </a:r>
            <a:r>
              <a:rPr lang="en-US" dirty="0" err="1"/>
              <a:t>penulisan</a:t>
            </a:r>
            <a:r>
              <a:rPr lang="en-US" dirty="0"/>
              <a:t> IF-ELSE yang </a:t>
            </a:r>
            <a:r>
              <a:rPr lang="en-US" dirty="0" err="1"/>
              <a:t>bertingkat-tingkat</a:t>
            </a:r>
            <a:r>
              <a:rPr lang="en-US" dirty="0"/>
              <a:t>.</a:t>
            </a:r>
          </a:p>
          <a:p>
            <a:r>
              <a:rPr lang="en-US" dirty="0" err="1"/>
              <a:t>Simbol</a:t>
            </a:r>
            <a:r>
              <a:rPr lang="en-US" dirty="0"/>
              <a:t> 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BB01A1-9C31-4430-AB06-63463469725C}"/>
              </a:ext>
            </a:extLst>
          </p:cNvPr>
          <p:cNvGrpSpPr/>
          <p:nvPr/>
        </p:nvGrpSpPr>
        <p:grpSpPr>
          <a:xfrm>
            <a:off x="2846229" y="2721330"/>
            <a:ext cx="4987132" cy="3582670"/>
            <a:chOff x="1879600" y="2362200"/>
            <a:chExt cx="5097463" cy="3733800"/>
          </a:xfrm>
        </p:grpSpPr>
        <p:sp>
          <p:nvSpPr>
            <p:cNvPr id="41" name="AutoShape 5">
              <a:extLst>
                <a:ext uri="{FF2B5EF4-FFF2-40B4-BE49-F238E27FC236}">
                  <a16:creationId xmlns:a16="http://schemas.microsoft.com/office/drawing/2014/main" id="{E5C92BFB-C507-4321-8D29-D927E4AAD5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055269" y="2782094"/>
              <a:ext cx="747712" cy="654050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rgbClr val="002060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664D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FF3300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rgbClr val="002060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sz="1800" b="0">
                <a:solidFill>
                  <a:schemeClr val="bg2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2" name="Text Box 6">
              <a:extLst>
                <a:ext uri="{FF2B5EF4-FFF2-40B4-BE49-F238E27FC236}">
                  <a16:creationId xmlns:a16="http://schemas.microsoft.com/office/drawing/2014/main" id="{D5209673-DD4C-42CD-AE1A-BA029B3051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9600" y="3979863"/>
              <a:ext cx="1176338" cy="498475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defRPr/>
              </a:pPr>
              <a:r>
                <a:rPr lang="en-US" sz="1800">
                  <a:solidFill>
                    <a:schemeClr val="accent2">
                      <a:lumMod val="75000"/>
                    </a:schemeClr>
                  </a:solidFill>
                  <a:latin typeface="Tahoma" panose="020B0604030504040204" pitchFamily="34" charset="0"/>
                </a:rPr>
                <a:t>Aksi 1</a:t>
              </a:r>
            </a:p>
          </p:txBody>
        </p:sp>
        <p:sp>
          <p:nvSpPr>
            <p:cNvPr id="43" name="Text Box 7">
              <a:extLst>
                <a:ext uri="{FF2B5EF4-FFF2-40B4-BE49-F238E27FC236}">
                  <a16:creationId xmlns:a16="http://schemas.microsoft.com/office/drawing/2014/main" id="{796B9E2B-9FF2-4D6B-8F06-E4E33319E6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6113" y="3979863"/>
              <a:ext cx="1177925" cy="498475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defRPr/>
              </a:pPr>
              <a:r>
                <a:rPr lang="en-US" sz="1800">
                  <a:solidFill>
                    <a:schemeClr val="accent2">
                      <a:lumMod val="75000"/>
                    </a:schemeClr>
                  </a:solidFill>
                  <a:latin typeface="Tahoma" panose="020B0604030504040204" pitchFamily="34" charset="0"/>
                </a:rPr>
                <a:t>Aksi 2</a:t>
              </a: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D0F6F0B9-C56F-443D-AFDD-12CF92A185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4213" y="3979863"/>
              <a:ext cx="1176337" cy="498475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defRPr/>
              </a:pPr>
              <a:r>
                <a:rPr lang="en-US" sz="1800">
                  <a:solidFill>
                    <a:schemeClr val="accent2">
                      <a:lumMod val="75000"/>
                    </a:schemeClr>
                  </a:solidFill>
                  <a:latin typeface="Tahoma" panose="020B0604030504040204" pitchFamily="34" charset="0"/>
                </a:rPr>
                <a:t>Aksi 3</a:t>
              </a:r>
            </a:p>
          </p:txBody>
        </p:sp>
        <p:sp>
          <p:nvSpPr>
            <p:cNvPr id="45" name="Text Box 9">
              <a:extLst>
                <a:ext uri="{FF2B5EF4-FFF2-40B4-BE49-F238E27FC236}">
                  <a16:creationId xmlns:a16="http://schemas.microsoft.com/office/drawing/2014/main" id="{3286D684-0F76-47B9-939E-652D878532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00725" y="3979863"/>
              <a:ext cx="1176338" cy="498475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defRPr/>
              </a:pPr>
              <a:r>
                <a:rPr lang="en-US" sz="1800">
                  <a:solidFill>
                    <a:schemeClr val="accent2">
                      <a:lumMod val="75000"/>
                    </a:schemeClr>
                  </a:solidFill>
                  <a:latin typeface="Tahoma" panose="020B0604030504040204" pitchFamily="34" charset="0"/>
                </a:rPr>
                <a:t>Aksi 4</a:t>
              </a:r>
            </a:p>
          </p:txBody>
        </p:sp>
        <p:sp>
          <p:nvSpPr>
            <p:cNvPr id="46" name="AutoShape 10">
              <a:extLst>
                <a:ext uri="{FF2B5EF4-FFF2-40B4-BE49-F238E27FC236}">
                  <a16:creationId xmlns:a16="http://schemas.microsoft.com/office/drawing/2014/main" id="{2D740263-E915-4E10-9B03-5E85A7EBBD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4055268" y="5022057"/>
              <a:ext cx="747713" cy="654050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rgbClr val="002060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664D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FF3300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rgbClr val="002060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sz="1800" b="0">
                <a:solidFill>
                  <a:schemeClr val="bg2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7" name="Line 11">
              <a:extLst>
                <a:ext uri="{FF2B5EF4-FFF2-40B4-BE49-F238E27FC236}">
                  <a16:creationId xmlns:a16="http://schemas.microsoft.com/office/drawing/2014/main" id="{7FDAAB72-E4EF-46FC-B7F5-ADC8F5E9AA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163" y="3482975"/>
              <a:ext cx="523875" cy="4968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48" name="Line 12">
              <a:extLst>
                <a:ext uri="{FF2B5EF4-FFF2-40B4-BE49-F238E27FC236}">
                  <a16:creationId xmlns:a16="http://schemas.microsoft.com/office/drawing/2014/main" id="{109A8765-8449-4822-AD82-6E57FEADBC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3650" y="3381375"/>
              <a:ext cx="1660525" cy="598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49" name="Line 13">
              <a:extLst>
                <a:ext uri="{FF2B5EF4-FFF2-40B4-BE49-F238E27FC236}">
                  <a16:creationId xmlns:a16="http://schemas.microsoft.com/office/drawing/2014/main" id="{0730B575-B3D5-42DF-B7B2-E707F3E429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9463" y="3446463"/>
              <a:ext cx="5588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50" name="Line 14">
              <a:extLst>
                <a:ext uri="{FF2B5EF4-FFF2-40B4-BE49-F238E27FC236}">
                  <a16:creationId xmlns:a16="http://schemas.microsoft.com/office/drawing/2014/main" id="{CEEFDAD8-8174-4C0F-8252-38DB95DDD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9000" y="3328988"/>
              <a:ext cx="1625600" cy="6508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51" name="Line 15">
              <a:extLst>
                <a:ext uri="{FF2B5EF4-FFF2-40B4-BE49-F238E27FC236}">
                  <a16:creationId xmlns:a16="http://schemas.microsoft.com/office/drawing/2014/main" id="{7EFCA88C-0DF8-42C8-8D59-386F741E91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163" y="4478338"/>
              <a:ext cx="436562" cy="5365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id-ID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2" name="Line 16">
              <a:extLst>
                <a:ext uri="{FF2B5EF4-FFF2-40B4-BE49-F238E27FC236}">
                  <a16:creationId xmlns:a16="http://schemas.microsoft.com/office/drawing/2014/main" id="{1A759644-99A9-47E5-84E0-67A9AB8908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89463" y="4478338"/>
              <a:ext cx="558800" cy="5619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53" name="Line 17">
              <a:extLst>
                <a:ext uri="{FF2B5EF4-FFF2-40B4-BE49-F238E27FC236}">
                  <a16:creationId xmlns:a16="http://schemas.microsoft.com/office/drawing/2014/main" id="{28F4E45A-7944-424B-B491-F1FF31E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84713" y="4478338"/>
              <a:ext cx="1770062" cy="6524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54" name="Line 18">
              <a:extLst>
                <a:ext uri="{FF2B5EF4-FFF2-40B4-BE49-F238E27FC236}">
                  <a16:creationId xmlns:a16="http://schemas.microsoft.com/office/drawing/2014/main" id="{E9AFE60E-AE47-4DB0-8688-7C73BB105E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3650" y="4478338"/>
              <a:ext cx="1617663" cy="6715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55" name="Line 19">
              <a:extLst>
                <a:ext uri="{FF2B5EF4-FFF2-40B4-BE49-F238E27FC236}">
                  <a16:creationId xmlns:a16="http://schemas.microsoft.com/office/drawing/2014/main" id="{AEC2E5FA-6639-4CC8-B29C-04C9CAC83A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5950" y="2362200"/>
              <a:ext cx="0" cy="3730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56" name="Line 20">
              <a:extLst>
                <a:ext uri="{FF2B5EF4-FFF2-40B4-BE49-F238E27FC236}">
                  <a16:creationId xmlns:a16="http://schemas.microsoft.com/office/drawing/2014/main" id="{D0AD6DBE-1A4F-4259-9F3E-45541D8155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0713" y="5722938"/>
              <a:ext cx="0" cy="3730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57" name="Text Box 22">
              <a:extLst>
                <a:ext uri="{FF2B5EF4-FFF2-40B4-BE49-F238E27FC236}">
                  <a16:creationId xmlns:a16="http://schemas.microsoft.com/office/drawing/2014/main" id="{2B57CEF5-EFC8-446B-8ED9-FC455CC9AF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800" y="3667125"/>
              <a:ext cx="1044575" cy="373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rgbClr val="002060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664D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FF3300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rgbClr val="002060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sz="1600" dirty="0">
                  <a:solidFill>
                    <a:srgbClr val="FF0000"/>
                  </a:solidFill>
                  <a:latin typeface="Tahoma" panose="020B0604030504040204" pitchFamily="34" charset="0"/>
                </a:rPr>
                <a:t>Case 3</a:t>
              </a:r>
            </a:p>
          </p:txBody>
        </p:sp>
        <p:sp>
          <p:nvSpPr>
            <p:cNvPr id="58" name="Text Box 23">
              <a:extLst>
                <a:ext uri="{FF2B5EF4-FFF2-40B4-BE49-F238E27FC236}">
                  <a16:creationId xmlns:a16="http://schemas.microsoft.com/office/drawing/2014/main" id="{9CBFC6E2-26D9-4E9C-B756-3ABFCF200B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4025" y="3667125"/>
              <a:ext cx="1044575" cy="373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rgbClr val="002060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664D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FF3300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rgbClr val="002060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sz="1600" dirty="0">
                  <a:solidFill>
                    <a:srgbClr val="FF0000"/>
                  </a:solidFill>
                  <a:latin typeface="Tahoma" panose="020B0604030504040204" pitchFamily="34" charset="0"/>
                </a:rPr>
                <a:t>Case 2</a:t>
              </a:r>
            </a:p>
          </p:txBody>
        </p:sp>
      </p:grpSp>
      <p:sp>
        <p:nvSpPr>
          <p:cNvPr id="23" name="Text Box 23">
            <a:extLst>
              <a:ext uri="{FF2B5EF4-FFF2-40B4-BE49-F238E27FC236}">
                <a16:creationId xmlns:a16="http://schemas.microsoft.com/office/drawing/2014/main" id="{536C9138-5482-4DC4-A290-737DE8452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3327" y="3980501"/>
            <a:ext cx="1021966" cy="3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002060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664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FF3300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2060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600" dirty="0">
                <a:solidFill>
                  <a:srgbClr val="FF0000"/>
                </a:solidFill>
                <a:latin typeface="Tahoma" panose="020B0604030504040204" pitchFamily="34" charset="0"/>
              </a:rPr>
              <a:t>Case 1</a:t>
            </a:r>
          </a:p>
        </p:txBody>
      </p:sp>
      <p:sp>
        <p:nvSpPr>
          <p:cNvPr id="24" name="Text Box 23">
            <a:extLst>
              <a:ext uri="{FF2B5EF4-FFF2-40B4-BE49-F238E27FC236}">
                <a16:creationId xmlns:a16="http://schemas.microsoft.com/office/drawing/2014/main" id="{7AA7455C-BE28-4B38-920D-E3D7A059F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310" y="3981595"/>
            <a:ext cx="1021966" cy="3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002060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664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FF3300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2060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600" dirty="0">
                <a:solidFill>
                  <a:srgbClr val="FF0000"/>
                </a:solidFill>
                <a:latin typeface="Tahoma" panose="020B0604030504040204" pitchFamily="34" charset="0"/>
              </a:rPr>
              <a:t>Case 4</a:t>
            </a:r>
          </a:p>
        </p:txBody>
      </p:sp>
    </p:spTree>
    <p:extLst>
      <p:ext uri="{BB962C8B-B14F-4D97-AF65-F5344CB8AC3E}">
        <p14:creationId xmlns:p14="http://schemas.microsoft.com/office/powerpoint/2010/main" val="3016175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switch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5383" cy="4351338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None/>
            </a:pPr>
            <a:endParaRPr lang="en-US" sz="3200" b="1" dirty="0">
              <a:solidFill>
                <a:schemeClr val="bg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B62480-F64A-5D10-6F05-ED1006E5ED40}"/>
              </a:ext>
            </a:extLst>
          </p:cNvPr>
          <p:cNvSpPr/>
          <p:nvPr/>
        </p:nvSpPr>
        <p:spPr>
          <a:xfrm>
            <a:off x="823761" y="1825625"/>
            <a:ext cx="6804259" cy="43793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97604045">
                  <a:custGeom>
                    <a:avLst/>
                    <a:gdLst>
                      <a:gd name="connsiteX0" fmla="*/ 0 w 6804259"/>
                      <a:gd name="connsiteY0" fmla="*/ 0 h 4379336"/>
                      <a:gd name="connsiteX1" fmla="*/ 362894 w 6804259"/>
                      <a:gd name="connsiteY1" fmla="*/ 0 h 4379336"/>
                      <a:gd name="connsiteX2" fmla="*/ 997958 w 6804259"/>
                      <a:gd name="connsiteY2" fmla="*/ 0 h 4379336"/>
                      <a:gd name="connsiteX3" fmla="*/ 1633022 w 6804259"/>
                      <a:gd name="connsiteY3" fmla="*/ 0 h 4379336"/>
                      <a:gd name="connsiteX4" fmla="*/ 2268086 w 6804259"/>
                      <a:gd name="connsiteY4" fmla="*/ 0 h 4379336"/>
                      <a:gd name="connsiteX5" fmla="*/ 2630980 w 6804259"/>
                      <a:gd name="connsiteY5" fmla="*/ 0 h 4379336"/>
                      <a:gd name="connsiteX6" fmla="*/ 3198002 w 6804259"/>
                      <a:gd name="connsiteY6" fmla="*/ 0 h 4379336"/>
                      <a:gd name="connsiteX7" fmla="*/ 3833066 w 6804259"/>
                      <a:gd name="connsiteY7" fmla="*/ 0 h 4379336"/>
                      <a:gd name="connsiteX8" fmla="*/ 4536173 w 6804259"/>
                      <a:gd name="connsiteY8" fmla="*/ 0 h 4379336"/>
                      <a:gd name="connsiteX9" fmla="*/ 5035152 w 6804259"/>
                      <a:gd name="connsiteY9" fmla="*/ 0 h 4379336"/>
                      <a:gd name="connsiteX10" fmla="*/ 5602173 w 6804259"/>
                      <a:gd name="connsiteY10" fmla="*/ 0 h 4379336"/>
                      <a:gd name="connsiteX11" fmla="*/ 6101152 w 6804259"/>
                      <a:gd name="connsiteY11" fmla="*/ 0 h 4379336"/>
                      <a:gd name="connsiteX12" fmla="*/ 6804259 w 6804259"/>
                      <a:gd name="connsiteY12" fmla="*/ 0 h 4379336"/>
                      <a:gd name="connsiteX13" fmla="*/ 6804259 w 6804259"/>
                      <a:gd name="connsiteY13" fmla="*/ 416037 h 4379336"/>
                      <a:gd name="connsiteX14" fmla="*/ 6804259 w 6804259"/>
                      <a:gd name="connsiteY14" fmla="*/ 963454 h 4379336"/>
                      <a:gd name="connsiteX15" fmla="*/ 6804259 w 6804259"/>
                      <a:gd name="connsiteY15" fmla="*/ 1423284 h 4379336"/>
                      <a:gd name="connsiteX16" fmla="*/ 6804259 w 6804259"/>
                      <a:gd name="connsiteY16" fmla="*/ 1883114 h 4379336"/>
                      <a:gd name="connsiteX17" fmla="*/ 6804259 w 6804259"/>
                      <a:gd name="connsiteY17" fmla="*/ 2342945 h 4379336"/>
                      <a:gd name="connsiteX18" fmla="*/ 6804259 w 6804259"/>
                      <a:gd name="connsiteY18" fmla="*/ 2802775 h 4379336"/>
                      <a:gd name="connsiteX19" fmla="*/ 6804259 w 6804259"/>
                      <a:gd name="connsiteY19" fmla="*/ 3262605 h 4379336"/>
                      <a:gd name="connsiteX20" fmla="*/ 6804259 w 6804259"/>
                      <a:gd name="connsiteY20" fmla="*/ 3766229 h 4379336"/>
                      <a:gd name="connsiteX21" fmla="*/ 6804259 w 6804259"/>
                      <a:gd name="connsiteY21" fmla="*/ 4379336 h 4379336"/>
                      <a:gd name="connsiteX22" fmla="*/ 6169195 w 6804259"/>
                      <a:gd name="connsiteY22" fmla="*/ 4379336 h 4379336"/>
                      <a:gd name="connsiteX23" fmla="*/ 5602173 w 6804259"/>
                      <a:gd name="connsiteY23" fmla="*/ 4379336 h 4379336"/>
                      <a:gd name="connsiteX24" fmla="*/ 5239279 w 6804259"/>
                      <a:gd name="connsiteY24" fmla="*/ 4379336 h 4379336"/>
                      <a:gd name="connsiteX25" fmla="*/ 4672258 w 6804259"/>
                      <a:gd name="connsiteY25" fmla="*/ 4379336 h 4379336"/>
                      <a:gd name="connsiteX26" fmla="*/ 3969151 w 6804259"/>
                      <a:gd name="connsiteY26" fmla="*/ 4379336 h 4379336"/>
                      <a:gd name="connsiteX27" fmla="*/ 3402130 w 6804259"/>
                      <a:gd name="connsiteY27" fmla="*/ 4379336 h 4379336"/>
                      <a:gd name="connsiteX28" fmla="*/ 2835108 w 6804259"/>
                      <a:gd name="connsiteY28" fmla="*/ 4379336 h 4379336"/>
                      <a:gd name="connsiteX29" fmla="*/ 2404172 w 6804259"/>
                      <a:gd name="connsiteY29" fmla="*/ 4379336 h 4379336"/>
                      <a:gd name="connsiteX30" fmla="*/ 1973235 w 6804259"/>
                      <a:gd name="connsiteY30" fmla="*/ 4379336 h 4379336"/>
                      <a:gd name="connsiteX31" fmla="*/ 1542299 w 6804259"/>
                      <a:gd name="connsiteY31" fmla="*/ 4379336 h 4379336"/>
                      <a:gd name="connsiteX32" fmla="*/ 1043320 w 6804259"/>
                      <a:gd name="connsiteY32" fmla="*/ 4379336 h 4379336"/>
                      <a:gd name="connsiteX33" fmla="*/ 0 w 6804259"/>
                      <a:gd name="connsiteY33" fmla="*/ 4379336 h 4379336"/>
                      <a:gd name="connsiteX34" fmla="*/ 0 w 6804259"/>
                      <a:gd name="connsiteY34" fmla="*/ 3788126 h 4379336"/>
                      <a:gd name="connsiteX35" fmla="*/ 0 w 6804259"/>
                      <a:gd name="connsiteY35" fmla="*/ 3196915 h 4379336"/>
                      <a:gd name="connsiteX36" fmla="*/ 0 w 6804259"/>
                      <a:gd name="connsiteY36" fmla="*/ 2605705 h 4379336"/>
                      <a:gd name="connsiteX37" fmla="*/ 0 w 6804259"/>
                      <a:gd name="connsiteY37" fmla="*/ 1970701 h 4379336"/>
                      <a:gd name="connsiteX38" fmla="*/ 0 w 6804259"/>
                      <a:gd name="connsiteY38" fmla="*/ 1554664 h 4379336"/>
                      <a:gd name="connsiteX39" fmla="*/ 0 w 6804259"/>
                      <a:gd name="connsiteY39" fmla="*/ 963454 h 4379336"/>
                      <a:gd name="connsiteX40" fmla="*/ 0 w 6804259"/>
                      <a:gd name="connsiteY40" fmla="*/ 0 h 4379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6804259" h="4379336" extrusionOk="0">
                        <a:moveTo>
                          <a:pt x="0" y="0"/>
                        </a:moveTo>
                        <a:cubicBezTo>
                          <a:pt x="165996" y="-30235"/>
                          <a:pt x="244488" y="5489"/>
                          <a:pt x="362894" y="0"/>
                        </a:cubicBezTo>
                        <a:cubicBezTo>
                          <a:pt x="481300" y="-5489"/>
                          <a:pt x="852277" y="51038"/>
                          <a:pt x="997958" y="0"/>
                        </a:cubicBezTo>
                        <a:cubicBezTo>
                          <a:pt x="1143639" y="-51038"/>
                          <a:pt x="1321088" y="37929"/>
                          <a:pt x="1633022" y="0"/>
                        </a:cubicBezTo>
                        <a:cubicBezTo>
                          <a:pt x="1944956" y="-37929"/>
                          <a:pt x="2065075" y="54904"/>
                          <a:pt x="2268086" y="0"/>
                        </a:cubicBezTo>
                        <a:cubicBezTo>
                          <a:pt x="2471097" y="-54904"/>
                          <a:pt x="2489689" y="1948"/>
                          <a:pt x="2630980" y="0"/>
                        </a:cubicBezTo>
                        <a:cubicBezTo>
                          <a:pt x="2772271" y="-1948"/>
                          <a:pt x="3066213" y="31592"/>
                          <a:pt x="3198002" y="0"/>
                        </a:cubicBezTo>
                        <a:cubicBezTo>
                          <a:pt x="3329791" y="-31592"/>
                          <a:pt x="3620909" y="19695"/>
                          <a:pt x="3833066" y="0"/>
                        </a:cubicBezTo>
                        <a:cubicBezTo>
                          <a:pt x="4045223" y="-19695"/>
                          <a:pt x="4357904" y="13927"/>
                          <a:pt x="4536173" y="0"/>
                        </a:cubicBezTo>
                        <a:cubicBezTo>
                          <a:pt x="4714442" y="-13927"/>
                          <a:pt x="4849726" y="15609"/>
                          <a:pt x="5035152" y="0"/>
                        </a:cubicBezTo>
                        <a:cubicBezTo>
                          <a:pt x="5220578" y="-15609"/>
                          <a:pt x="5390022" y="55526"/>
                          <a:pt x="5602173" y="0"/>
                        </a:cubicBezTo>
                        <a:cubicBezTo>
                          <a:pt x="5814324" y="-55526"/>
                          <a:pt x="5983863" y="26851"/>
                          <a:pt x="6101152" y="0"/>
                        </a:cubicBezTo>
                        <a:cubicBezTo>
                          <a:pt x="6218441" y="-26851"/>
                          <a:pt x="6495244" y="27632"/>
                          <a:pt x="6804259" y="0"/>
                        </a:cubicBezTo>
                        <a:cubicBezTo>
                          <a:pt x="6828113" y="135566"/>
                          <a:pt x="6761741" y="229963"/>
                          <a:pt x="6804259" y="416037"/>
                        </a:cubicBezTo>
                        <a:cubicBezTo>
                          <a:pt x="6846777" y="602111"/>
                          <a:pt x="6747703" y="729725"/>
                          <a:pt x="6804259" y="963454"/>
                        </a:cubicBezTo>
                        <a:cubicBezTo>
                          <a:pt x="6860815" y="1197183"/>
                          <a:pt x="6767479" y="1305164"/>
                          <a:pt x="6804259" y="1423284"/>
                        </a:cubicBezTo>
                        <a:cubicBezTo>
                          <a:pt x="6841039" y="1541404"/>
                          <a:pt x="6768139" y="1711333"/>
                          <a:pt x="6804259" y="1883114"/>
                        </a:cubicBezTo>
                        <a:cubicBezTo>
                          <a:pt x="6840379" y="2054895"/>
                          <a:pt x="6750766" y="2134583"/>
                          <a:pt x="6804259" y="2342945"/>
                        </a:cubicBezTo>
                        <a:cubicBezTo>
                          <a:pt x="6857752" y="2551307"/>
                          <a:pt x="6803717" y="2622735"/>
                          <a:pt x="6804259" y="2802775"/>
                        </a:cubicBezTo>
                        <a:cubicBezTo>
                          <a:pt x="6804801" y="2982815"/>
                          <a:pt x="6774188" y="3132234"/>
                          <a:pt x="6804259" y="3262605"/>
                        </a:cubicBezTo>
                        <a:cubicBezTo>
                          <a:pt x="6834330" y="3392976"/>
                          <a:pt x="6798776" y="3574277"/>
                          <a:pt x="6804259" y="3766229"/>
                        </a:cubicBezTo>
                        <a:cubicBezTo>
                          <a:pt x="6809742" y="3958181"/>
                          <a:pt x="6783974" y="4181044"/>
                          <a:pt x="6804259" y="4379336"/>
                        </a:cubicBezTo>
                        <a:cubicBezTo>
                          <a:pt x="6558466" y="4442260"/>
                          <a:pt x="6450713" y="4377765"/>
                          <a:pt x="6169195" y="4379336"/>
                        </a:cubicBezTo>
                        <a:cubicBezTo>
                          <a:pt x="5887677" y="4380907"/>
                          <a:pt x="5786723" y="4377403"/>
                          <a:pt x="5602173" y="4379336"/>
                        </a:cubicBezTo>
                        <a:cubicBezTo>
                          <a:pt x="5417623" y="4381269"/>
                          <a:pt x="5323295" y="4375761"/>
                          <a:pt x="5239279" y="4379336"/>
                        </a:cubicBezTo>
                        <a:cubicBezTo>
                          <a:pt x="5155263" y="4382911"/>
                          <a:pt x="4949475" y="4356754"/>
                          <a:pt x="4672258" y="4379336"/>
                        </a:cubicBezTo>
                        <a:cubicBezTo>
                          <a:pt x="4395041" y="4401918"/>
                          <a:pt x="4130431" y="4336588"/>
                          <a:pt x="3969151" y="4379336"/>
                        </a:cubicBezTo>
                        <a:cubicBezTo>
                          <a:pt x="3807871" y="4422084"/>
                          <a:pt x="3553533" y="4320458"/>
                          <a:pt x="3402130" y="4379336"/>
                        </a:cubicBezTo>
                        <a:cubicBezTo>
                          <a:pt x="3250727" y="4438214"/>
                          <a:pt x="3105888" y="4357822"/>
                          <a:pt x="2835108" y="4379336"/>
                        </a:cubicBezTo>
                        <a:cubicBezTo>
                          <a:pt x="2564328" y="4400850"/>
                          <a:pt x="2550492" y="4342386"/>
                          <a:pt x="2404172" y="4379336"/>
                        </a:cubicBezTo>
                        <a:cubicBezTo>
                          <a:pt x="2257852" y="4416286"/>
                          <a:pt x="2161937" y="4340544"/>
                          <a:pt x="1973235" y="4379336"/>
                        </a:cubicBezTo>
                        <a:cubicBezTo>
                          <a:pt x="1784533" y="4418128"/>
                          <a:pt x="1633384" y="4378539"/>
                          <a:pt x="1542299" y="4379336"/>
                        </a:cubicBezTo>
                        <a:cubicBezTo>
                          <a:pt x="1451214" y="4380133"/>
                          <a:pt x="1250203" y="4327118"/>
                          <a:pt x="1043320" y="4379336"/>
                        </a:cubicBezTo>
                        <a:cubicBezTo>
                          <a:pt x="836437" y="4431554"/>
                          <a:pt x="270517" y="4371233"/>
                          <a:pt x="0" y="4379336"/>
                        </a:cubicBezTo>
                        <a:cubicBezTo>
                          <a:pt x="-34000" y="4100617"/>
                          <a:pt x="70789" y="3965192"/>
                          <a:pt x="0" y="3788126"/>
                        </a:cubicBezTo>
                        <a:cubicBezTo>
                          <a:pt x="-70789" y="3611060"/>
                          <a:pt x="45296" y="3490639"/>
                          <a:pt x="0" y="3196915"/>
                        </a:cubicBezTo>
                        <a:cubicBezTo>
                          <a:pt x="-45296" y="2903191"/>
                          <a:pt x="62290" y="2777691"/>
                          <a:pt x="0" y="2605705"/>
                        </a:cubicBezTo>
                        <a:cubicBezTo>
                          <a:pt x="-62290" y="2433719"/>
                          <a:pt x="25065" y="2251637"/>
                          <a:pt x="0" y="1970701"/>
                        </a:cubicBezTo>
                        <a:cubicBezTo>
                          <a:pt x="-25065" y="1689765"/>
                          <a:pt x="34089" y="1748536"/>
                          <a:pt x="0" y="1554664"/>
                        </a:cubicBezTo>
                        <a:cubicBezTo>
                          <a:pt x="-34089" y="1360792"/>
                          <a:pt x="1966" y="1177761"/>
                          <a:pt x="0" y="963454"/>
                        </a:cubicBezTo>
                        <a:cubicBezTo>
                          <a:pt x="-1966" y="749147"/>
                          <a:pt x="74513" y="3013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Struktur :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fi-FI" sz="2200" b="1" dirty="0">
                <a:solidFill>
                  <a:srgbClr val="FF0000"/>
                </a:solidFill>
              </a:rPr>
              <a:t>switch </a:t>
            </a:r>
            <a:r>
              <a:rPr lang="fi-FI" sz="2200" dirty="0">
                <a:solidFill>
                  <a:schemeClr val="tx1"/>
                </a:solidFill>
              </a:rPr>
              <a:t>(ekspresi) </a:t>
            </a:r>
            <a:r>
              <a:rPr lang="fi-FI" sz="2200" b="1" dirty="0">
                <a:solidFill>
                  <a:srgbClr val="FF0000"/>
                </a:solidFill>
              </a:rPr>
              <a:t>{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fi-FI" sz="2200" b="1" dirty="0">
                <a:solidFill>
                  <a:srgbClr val="FF0000"/>
                </a:solidFill>
              </a:rPr>
              <a:t>    case </a:t>
            </a:r>
            <a:r>
              <a:rPr lang="fi-FI" sz="2200" dirty="0">
                <a:solidFill>
                  <a:schemeClr val="tx1"/>
                </a:solidFill>
              </a:rPr>
              <a:t>nilai1</a:t>
            </a:r>
            <a:r>
              <a:rPr lang="fi-FI" sz="2200" b="1" dirty="0">
                <a:solidFill>
                  <a:srgbClr val="FF0000"/>
                </a:solidFill>
              </a:rPr>
              <a:t>: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fi-FI" sz="2200" b="1" dirty="0">
                <a:solidFill>
                  <a:srgbClr val="FF0000"/>
                </a:solidFill>
              </a:rPr>
              <a:t>        </a:t>
            </a:r>
            <a:r>
              <a:rPr lang="fi-FI" sz="2200" b="1" i="1" dirty="0">
                <a:solidFill>
                  <a:schemeClr val="accent1"/>
                </a:solidFill>
              </a:rPr>
              <a:t>// Kode jika ekspresi == nilai1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fi-FI" sz="2200" b="1" dirty="0">
                <a:solidFill>
                  <a:srgbClr val="FF0000"/>
                </a:solidFill>
              </a:rPr>
              <a:t>        break;</a:t>
            </a:r>
          </a:p>
          <a:p>
            <a:pPr lvl="3">
              <a:buNone/>
            </a:pPr>
            <a:r>
              <a:rPr lang="fi-FI" sz="2200" b="1" dirty="0">
                <a:solidFill>
                  <a:srgbClr val="FF0000"/>
                </a:solidFill>
              </a:rPr>
              <a:t>    case </a:t>
            </a:r>
            <a:r>
              <a:rPr lang="fi-FI" sz="2200" dirty="0">
                <a:solidFill>
                  <a:schemeClr val="tx1"/>
                </a:solidFill>
              </a:rPr>
              <a:t>nilai2</a:t>
            </a:r>
            <a:r>
              <a:rPr lang="fi-FI" sz="2200" b="1" dirty="0">
                <a:solidFill>
                  <a:srgbClr val="FF0000"/>
                </a:solidFill>
              </a:rPr>
              <a:t>:</a:t>
            </a:r>
          </a:p>
          <a:p>
            <a:pPr lvl="3">
              <a:buNone/>
            </a:pPr>
            <a:r>
              <a:rPr lang="fi-FI" sz="2200" b="1" dirty="0">
                <a:solidFill>
                  <a:srgbClr val="FF0000"/>
                </a:solidFill>
              </a:rPr>
              <a:t>        </a:t>
            </a:r>
            <a:r>
              <a:rPr lang="fi-FI" sz="2200" b="1" i="1" dirty="0">
                <a:solidFill>
                  <a:schemeClr val="accent1"/>
                </a:solidFill>
              </a:rPr>
              <a:t>// Kode jika ekspresi == nilai2</a:t>
            </a:r>
          </a:p>
          <a:p>
            <a:pPr lvl="3">
              <a:buNone/>
            </a:pPr>
            <a:r>
              <a:rPr lang="fi-FI" sz="2200" b="1" dirty="0">
                <a:solidFill>
                  <a:srgbClr val="FF0000"/>
                </a:solidFill>
              </a:rPr>
              <a:t>        break;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fi-FI" sz="2200" b="1" dirty="0">
                <a:solidFill>
                  <a:srgbClr val="FF0000"/>
                </a:solidFill>
              </a:rPr>
              <a:t>    ...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fi-FI" sz="2200" b="1" dirty="0">
                <a:solidFill>
                  <a:srgbClr val="FF0000"/>
                </a:solidFill>
              </a:rPr>
              <a:t>    default: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fi-FI" sz="2200" b="1" dirty="0">
                <a:solidFill>
                  <a:srgbClr val="FF0000"/>
                </a:solidFill>
              </a:rPr>
              <a:t>        </a:t>
            </a:r>
            <a:r>
              <a:rPr lang="fi-FI" sz="2200" b="1" i="1" dirty="0">
                <a:solidFill>
                  <a:schemeClr val="accent1"/>
                </a:solidFill>
              </a:rPr>
              <a:t>// Kode jika tidak ada case yang cocok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fi-FI" sz="2200" b="1" dirty="0">
                <a:solidFill>
                  <a:srgbClr val="FF0000"/>
                </a:solidFill>
              </a:rPr>
              <a:t>}</a:t>
            </a:r>
          </a:p>
          <a:p>
            <a:pPr lvl="1">
              <a:buFont typeface="Wingdings" panose="05000000000000000000" pitchFamily="2" charset="2"/>
              <a:buNone/>
            </a:pPr>
            <a:endParaRPr lang="en-US" sz="2000" b="1" dirty="0">
              <a:solidFill>
                <a:schemeClr val="bg2"/>
              </a:solidFill>
            </a:endParaRPr>
          </a:p>
          <a:p>
            <a:pPr algn="ctr"/>
            <a:endParaRPr lang="en-ID" sz="2000" dirty="0"/>
          </a:p>
        </p:txBody>
      </p:sp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10CBFA12-4B80-9AC1-64B8-73681E91D7C3}"/>
              </a:ext>
            </a:extLst>
          </p:cNvPr>
          <p:cNvSpPr/>
          <p:nvPr/>
        </p:nvSpPr>
        <p:spPr>
          <a:xfrm>
            <a:off x="3696101" y="1383582"/>
            <a:ext cx="2707106" cy="828090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CE7DF-275D-9D81-6624-6F7F93CAC86B}"/>
              </a:ext>
            </a:extLst>
          </p:cNvPr>
          <p:cNvSpPr txBox="1"/>
          <p:nvPr/>
        </p:nvSpPr>
        <p:spPr>
          <a:xfrm>
            <a:off x="6023008" y="2262863"/>
            <a:ext cx="303436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D" dirty="0"/>
              <a:t>Bernilai integer atau character</a:t>
            </a:r>
          </a:p>
        </p:txBody>
      </p:sp>
    </p:spTree>
    <p:extLst>
      <p:ext uri="{BB962C8B-B14F-4D97-AF65-F5344CB8AC3E}">
        <p14:creationId xmlns:p14="http://schemas.microsoft.com/office/powerpoint/2010/main" val="55595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switch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Struktur</a:t>
            </a:r>
            <a:r>
              <a:rPr lang="en-US" sz="2800" dirty="0"/>
              <a:t> </a:t>
            </a:r>
            <a:r>
              <a:rPr lang="id-ID" sz="2800" dirty="0"/>
              <a:t>switch dalam C hanya dapat digunakan jika kondisi berupa ekspresi yang operatornya adalah </a:t>
            </a:r>
            <a:r>
              <a:rPr lang="id-ID" sz="2800" dirty="0">
                <a:solidFill>
                  <a:srgbClr val="FF0000"/>
                </a:solidFill>
              </a:rPr>
              <a:t>“==“</a:t>
            </a:r>
            <a:r>
              <a:rPr lang="id-ID" sz="2800" dirty="0">
                <a:solidFill>
                  <a:schemeClr val="bg2"/>
                </a:solidFill>
              </a:rPr>
              <a:t> </a:t>
            </a:r>
            <a:r>
              <a:rPr lang="id-ID" sz="2800" dirty="0"/>
              <a:t>dan nilai yang ada di ruas kanan adalah </a:t>
            </a:r>
            <a:r>
              <a:rPr lang="id-ID" sz="2800" dirty="0">
                <a:solidFill>
                  <a:srgbClr val="FF0000"/>
                </a:solidFill>
              </a:rPr>
              <a:t>integer</a:t>
            </a:r>
            <a:r>
              <a:rPr lang="id-ID" sz="2800" dirty="0">
                <a:solidFill>
                  <a:schemeClr val="bg2"/>
                </a:solidFill>
              </a:rPr>
              <a:t> </a:t>
            </a:r>
            <a:r>
              <a:rPr lang="id-ID" sz="2800" dirty="0"/>
              <a:t>atau </a:t>
            </a:r>
            <a:r>
              <a:rPr lang="id-ID" sz="2800" dirty="0">
                <a:solidFill>
                  <a:srgbClr val="FF0000"/>
                </a:solidFill>
              </a:rPr>
              <a:t>character</a:t>
            </a:r>
            <a:r>
              <a:rPr lang="id-ID" sz="2800" dirty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4634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switch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24C31-606B-874F-14D3-C8CACC8F8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467" y="1880701"/>
            <a:ext cx="8044255" cy="41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78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58AC8-0A1E-3B23-5BAD-13905497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C8E3-D859-3FC0-8FEE-18341A224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switch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7A8FBA-1CB0-CC15-E319-6D91FF39C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65" y="462013"/>
            <a:ext cx="7159630" cy="59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98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AC999-8D39-58D6-E982-3FE86D7A7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Latihan 1 (Satu Kasus)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6FAB9-633A-01D0-B3DF-870997D49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z="2800" dirty="0"/>
              <a:t>Buat program untuk menentukan apakah bilangan yang diinputkan pengguna merupakan </a:t>
            </a:r>
            <a:r>
              <a:rPr lang="en-US" sz="2800" dirty="0"/>
              <a:t>bilangan positif.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62426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AC999-8D39-58D6-E982-3FE86D7A7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Latihan 2 (Dua Kasus)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6FAB9-633A-01D0-B3DF-870997D49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Buat Program untuk m</a:t>
            </a:r>
            <a:r>
              <a:rPr lang="id-ID" sz="3200" dirty="0"/>
              <a:t>enerima inputan user berupa IPK dan SKS</a:t>
            </a:r>
          </a:p>
          <a:p>
            <a:pPr lvl="1"/>
            <a:r>
              <a:rPr lang="id-ID" dirty="0"/>
              <a:t>Jika IPK &lt; 2</a:t>
            </a:r>
            <a:r>
              <a:rPr lang="en-US" dirty="0"/>
              <a:t>.00</a:t>
            </a:r>
            <a:r>
              <a:rPr lang="id-ID" dirty="0"/>
              <a:t> atau SKS kurang dari 30, maka mahasiswa dinyatakan DO</a:t>
            </a:r>
          </a:p>
          <a:p>
            <a:pPr lvl="1"/>
            <a:r>
              <a:rPr lang="id-ID" dirty="0"/>
              <a:t>Jika tidak, mahasiswa dinyatakan lolos DO</a:t>
            </a:r>
            <a:endParaRPr lang="en-US" dirty="0"/>
          </a:p>
          <a:p>
            <a:endParaRPr lang="id-ID" sz="2800" dirty="0"/>
          </a:p>
        </p:txBody>
      </p:sp>
    </p:spTree>
    <p:extLst>
      <p:ext uri="{BB962C8B-B14F-4D97-AF65-F5344CB8AC3E}">
        <p14:creationId xmlns:p14="http://schemas.microsoft.com/office/powerpoint/2010/main" val="3306467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AC999-8D39-58D6-E982-3FE86D7A7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Latihan 3 (Tiga Kasus)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6FAB9-633A-01D0-B3DF-870997D49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sz="2800" dirty="0"/>
              <a:t>Buat Program untuk menampilkan </a:t>
            </a:r>
            <a:r>
              <a:rPr lang="en-US" sz="2800" dirty="0"/>
              <a:t>status kelulusan mahasiswa, dengan ketentuan sebagai berikut:</a:t>
            </a:r>
          </a:p>
          <a:p>
            <a:r>
              <a:rPr lang="en-US" sz="2800" dirty="0"/>
              <a:t>IPK 3,51-4,00: Dengan Pujian. Predikat </a:t>
            </a:r>
            <a:r>
              <a:rPr lang="en-US" sz="2800" i="1" dirty="0" err="1"/>
              <a:t>Cumlaude</a:t>
            </a:r>
            <a:r>
              <a:rPr lang="en-US" sz="2800" dirty="0"/>
              <a:t> (Dengan Pujian) diberikan dengan masa studi maksimal 4,5 tahun.</a:t>
            </a:r>
          </a:p>
          <a:p>
            <a:r>
              <a:rPr lang="en-US" sz="2800" dirty="0"/>
              <a:t>IPK 2,76-3,50: Sangat Memuaskan. </a:t>
            </a:r>
          </a:p>
          <a:p>
            <a:r>
              <a:rPr lang="en-US" sz="2800" dirty="0"/>
              <a:t>IPK 2,25-2,75: Memuaskan. </a:t>
            </a:r>
          </a:p>
          <a:p>
            <a:r>
              <a:rPr lang="en-US" sz="2800" dirty="0"/>
              <a:t>IPK </a:t>
            </a:r>
            <a:r>
              <a:rPr lang="en-US" dirty="0"/>
              <a:t>kurang dari 2,25 hanya menampilkan “Selamat, Anda Lulus”</a:t>
            </a:r>
            <a:endParaRPr lang="id-ID" sz="2800" dirty="0"/>
          </a:p>
        </p:txBody>
      </p:sp>
    </p:spTree>
    <p:extLst>
      <p:ext uri="{BB962C8B-B14F-4D97-AF65-F5344CB8AC3E}">
        <p14:creationId xmlns:p14="http://schemas.microsoft.com/office/powerpoint/2010/main" val="2358136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7532-C536-4362-80A6-2B2F2237B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Operator Precedence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1C90BF-04D2-4BF0-9411-43A1F8428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8168" y="1646238"/>
            <a:ext cx="5815663" cy="4534490"/>
          </a:xfrm>
        </p:spPr>
      </p:pic>
    </p:spTree>
    <p:extLst>
      <p:ext uri="{BB962C8B-B14F-4D97-AF65-F5344CB8AC3E}">
        <p14:creationId xmlns:p14="http://schemas.microsoft.com/office/powerpoint/2010/main" val="392216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AC999-8D39-58D6-E982-3FE86D7A7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Latihan 4 (Switch case)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6FAB9-633A-01D0-B3DF-870997D49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93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Buat Program menggunakan Pemilihan dengan sintaks switch… case… untuk menampilkan pesan</a:t>
            </a:r>
            <a:r>
              <a:rPr lang="id-ID" sz="2400" dirty="0"/>
              <a:t>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id-ID" sz="2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dirty="0"/>
              <a:t>“Minuman favorit Anda adalah Kopi” </a:t>
            </a:r>
            <a:r>
              <a:rPr lang="en-US" sz="2400" i="1" dirty="0"/>
              <a:t>jika masukan pengguna adalah karakter ‘K’</a:t>
            </a:r>
            <a:r>
              <a:rPr lang="en-US" sz="2400" dirty="0"/>
              <a:t>, </a:t>
            </a:r>
            <a:endParaRPr lang="id-ID" sz="2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dirty="0"/>
              <a:t>“Minuman favorit Anda adalah Teh” </a:t>
            </a:r>
            <a:r>
              <a:rPr lang="en-US" sz="2400" i="1" dirty="0"/>
              <a:t>jika masukan pengguna adalah karakter ‘T’</a:t>
            </a:r>
            <a:r>
              <a:rPr lang="en-US" sz="2400" dirty="0"/>
              <a:t>, </a:t>
            </a:r>
            <a:endParaRPr lang="id-ID" sz="2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dirty="0"/>
              <a:t>“Minuman favorit Anda adalah </a:t>
            </a:r>
            <a:r>
              <a:rPr lang="en-US" sz="2400" dirty="0" err="1"/>
              <a:t>Softdrink</a:t>
            </a:r>
            <a:r>
              <a:rPr lang="en-US" sz="2400" dirty="0"/>
              <a:t>” </a:t>
            </a:r>
            <a:r>
              <a:rPr lang="en-US" sz="2400" i="1" dirty="0"/>
              <a:t>jika masukan pengguna adalah karakter ‘S’</a:t>
            </a:r>
            <a:r>
              <a:rPr lang="id-ID" sz="2400" dirty="0"/>
              <a:t>,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dirty="0"/>
              <a:t>“Apakah Anda tidak punya minuman favorit?” </a:t>
            </a:r>
            <a:r>
              <a:rPr lang="en-US" sz="2400" i="1" dirty="0"/>
              <a:t>jika masukan dari pengguna selain karakter ‘K’,’T’, dan ‘S’</a:t>
            </a:r>
            <a:r>
              <a:rPr lang="en-US" sz="2400" dirty="0"/>
              <a:t>.</a:t>
            </a:r>
          </a:p>
          <a:p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1377624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729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374EAB-5C72-4498-BB6C-1695EA296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276" y="1598599"/>
            <a:ext cx="6433651" cy="329022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4ECFF9-A834-40B7-BF6A-DBB006E1C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27" y="3243713"/>
            <a:ext cx="5374073" cy="166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PEMILIHAN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id-ID" sz="2800" dirty="0"/>
              <a:t>Di dalam program ada kalanya s</a:t>
            </a:r>
            <a:r>
              <a:rPr lang="fi-FI" sz="2800" dirty="0"/>
              <a:t>uatu aksi </a:t>
            </a:r>
            <a:r>
              <a:rPr lang="id-ID" sz="2800" dirty="0"/>
              <a:t>hanya </a:t>
            </a:r>
            <a:r>
              <a:rPr lang="fi-FI" sz="2800" dirty="0"/>
              <a:t>akan dilakukan hanya jika memenuhi persyaratan atau kondisi tertentu</a:t>
            </a:r>
            <a:endParaRPr lang="en-US" sz="2800" dirty="0">
              <a:sym typeface="Wingdings" panose="05000000000000000000" pitchFamily="2" charset="2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id-ID" sz="2400" dirty="0"/>
              <a:t>Jadi kita harus </a:t>
            </a:r>
            <a:r>
              <a:rPr lang="fi-FI" sz="2400" dirty="0"/>
              <a:t>menganalisis kasus</a:t>
            </a:r>
            <a:r>
              <a:rPr lang="id-ID" sz="2400" dirty="0"/>
              <a:t>-kasus </a:t>
            </a:r>
            <a:r>
              <a:rPr lang="fi-FI" sz="2400" dirty="0"/>
              <a:t> yang </a:t>
            </a:r>
            <a:r>
              <a:rPr lang="id-ID" sz="2400" dirty="0"/>
              <a:t>mungkin </a:t>
            </a:r>
            <a:r>
              <a:rPr lang="fi-FI" sz="2400" dirty="0"/>
              <a:t>ada</a:t>
            </a:r>
            <a:endParaRPr lang="id-ID" sz="2400" dirty="0"/>
          </a:p>
          <a:p>
            <a:pPr>
              <a:lnSpc>
                <a:spcPct val="80000"/>
              </a:lnSpc>
            </a:pPr>
            <a:r>
              <a:rPr lang="id-ID" sz="2800" dirty="0"/>
              <a:t>Mendefinisikan analisis kasus adalah mendefinisikan:</a:t>
            </a:r>
          </a:p>
          <a:p>
            <a:pPr lvl="1">
              <a:lnSpc>
                <a:spcPct val="80000"/>
              </a:lnSpc>
            </a:pPr>
            <a:r>
              <a:rPr lang="id-ID" sz="2400" b="1" i="1" dirty="0"/>
              <a:t>Kondisi</a:t>
            </a:r>
            <a:r>
              <a:rPr lang="id-ID" sz="2400" dirty="0"/>
              <a:t>, yang berupa ekspresi yang menghasilkan </a:t>
            </a:r>
            <a:r>
              <a:rPr lang="id-ID" sz="2400" u="sng" dirty="0"/>
              <a:t>true</a:t>
            </a:r>
            <a:r>
              <a:rPr lang="id-ID" sz="2400" dirty="0"/>
              <a:t> atau </a:t>
            </a:r>
            <a:r>
              <a:rPr lang="id-ID" sz="2400" u="sng" dirty="0"/>
              <a:t>false</a:t>
            </a:r>
          </a:p>
          <a:p>
            <a:pPr lvl="1">
              <a:lnSpc>
                <a:spcPct val="80000"/>
              </a:lnSpc>
            </a:pPr>
            <a:r>
              <a:rPr lang="id-ID" sz="2400" b="1" i="1" dirty="0"/>
              <a:t>Aksi</a:t>
            </a:r>
            <a:r>
              <a:rPr lang="id-ID" sz="2400" dirty="0"/>
              <a:t>, yang akan dilaksanakan jika kondisi yang dipasangkan dengan aksi ybs terpenuhi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3581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PEMILIHAN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Simbol</a:t>
            </a:r>
            <a:r>
              <a:rPr lang="en-US" sz="2800" dirty="0"/>
              <a:t> 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K</a:t>
            </a:r>
            <a:r>
              <a:rPr lang="id-ID" sz="2800" dirty="0"/>
              <a:t>ondisi</a:t>
            </a:r>
            <a:r>
              <a:rPr lang="en-US" sz="2800" dirty="0"/>
              <a:t> </a:t>
            </a:r>
            <a:r>
              <a:rPr lang="en-US" sz="2800" dirty="0" err="1"/>
              <a:t>berupa</a:t>
            </a:r>
            <a:r>
              <a:rPr lang="en-US" sz="2800" dirty="0"/>
              <a:t> </a:t>
            </a:r>
            <a:r>
              <a:rPr lang="en-US" sz="2800" b="1" dirty="0" err="1"/>
              <a:t>ekspresi</a:t>
            </a:r>
            <a:r>
              <a:rPr lang="en-US" sz="2800" b="1" dirty="0"/>
              <a:t> </a:t>
            </a:r>
            <a:r>
              <a:rPr lang="en-US" sz="2800" b="1" dirty="0" err="1"/>
              <a:t>relasional</a:t>
            </a:r>
            <a:endParaRPr lang="en-US" sz="2800" b="1" dirty="0"/>
          </a:p>
          <a:p>
            <a:pPr>
              <a:buFont typeface="Wingdings" panose="05000000000000000000" pitchFamily="2" charset="2"/>
              <a:buNone/>
            </a:pPr>
            <a:r>
              <a:rPr lang="en-US" sz="2800" dirty="0"/>
              <a:t>	(operator : ==, &lt;, &gt;, &lt;=, &gt;=, </a:t>
            </a:r>
            <a:r>
              <a:rPr lang="en-US" sz="2800" dirty="0">
                <a:sym typeface="Symbol" panose="05050102010706020507" pitchFamily="18" charset="2"/>
              </a:rPr>
              <a:t>!=</a:t>
            </a:r>
            <a:r>
              <a:rPr lang="en-US" sz="2800" dirty="0"/>
              <a:t>, &amp;&amp;, ||, !)</a:t>
            </a:r>
          </a:p>
          <a:p>
            <a:endParaRPr lang="en-US" sz="2800" dirty="0"/>
          </a:p>
          <a:p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6B3081-22AF-4B0E-B6E4-6CA10C51C197}"/>
              </a:ext>
            </a:extLst>
          </p:cNvPr>
          <p:cNvGrpSpPr/>
          <p:nvPr/>
        </p:nvGrpSpPr>
        <p:grpSpPr>
          <a:xfrm>
            <a:off x="2468563" y="2133600"/>
            <a:ext cx="4770437" cy="2125663"/>
            <a:chOff x="2468563" y="2133600"/>
            <a:chExt cx="4770437" cy="2125663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165DE14-9E71-497D-9547-36C3BF9B2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938" y="2643188"/>
              <a:ext cx="2946400" cy="1544637"/>
            </a:xfrm>
            <a:prstGeom prst="flowChartDecision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rgbClr val="002060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664D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FF3300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rgbClr val="002060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2000" dirty="0">
                  <a:solidFill>
                    <a:srgbClr val="0070C0"/>
                  </a:solidFill>
                  <a:latin typeface="Tahoma" panose="020B0604030504040204" pitchFamily="34" charset="0"/>
                </a:rPr>
                <a:t>&lt;</a:t>
              </a:r>
              <a:r>
                <a:rPr lang="en-US" sz="2000" dirty="0" err="1">
                  <a:solidFill>
                    <a:srgbClr val="0070C0"/>
                  </a:solidFill>
                  <a:latin typeface="Tahoma" panose="020B0604030504040204" pitchFamily="34" charset="0"/>
                </a:rPr>
                <a:t>Kondisi</a:t>
              </a:r>
              <a:r>
                <a:rPr lang="en-US" sz="2000" dirty="0">
                  <a:solidFill>
                    <a:srgbClr val="0070C0"/>
                  </a:solidFill>
                  <a:latin typeface="Tahoma" panose="020B0604030504040204" pitchFamily="34" charset="0"/>
                </a:rPr>
                <a:t>&gt;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2000" dirty="0">
                  <a:solidFill>
                    <a:srgbClr val="0070C0"/>
                  </a:solidFill>
                  <a:latin typeface="Tahoma" panose="020B0604030504040204" pitchFamily="34" charset="0"/>
                </a:rPr>
                <a:t>?</a:t>
              </a:r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1CC53A17-0471-4292-9DCF-CAB73F6047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5838" y="2133600"/>
              <a:ext cx="0" cy="5143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3E5D229-1AD2-40BA-A9F5-E7D0B83CE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338" y="3403600"/>
              <a:ext cx="842962" cy="855663"/>
            </a:xfrm>
            <a:custGeom>
              <a:avLst/>
              <a:gdLst>
                <a:gd name="T0" fmla="*/ 0 w 864"/>
                <a:gd name="T1" fmla="*/ 0 h 720"/>
                <a:gd name="T2" fmla="*/ 518070 w 864"/>
                <a:gd name="T3" fmla="*/ 0 h 720"/>
                <a:gd name="T4" fmla="*/ 518070 w 864"/>
                <a:gd name="T5" fmla="*/ 640559 h 720"/>
                <a:gd name="T6" fmla="*/ 0 60000 65536"/>
                <a:gd name="T7" fmla="*/ 0 60000 65536"/>
                <a:gd name="T8" fmla="*/ 0 60000 65536"/>
                <a:gd name="T9" fmla="*/ 0 w 864"/>
                <a:gd name="T10" fmla="*/ 0 h 720"/>
                <a:gd name="T11" fmla="*/ 864 w 864"/>
                <a:gd name="T12" fmla="*/ 720 h 7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4" h="720">
                  <a:moveTo>
                    <a:pt x="0" y="0"/>
                  </a:moveTo>
                  <a:lnTo>
                    <a:pt x="864" y="0"/>
                  </a:lnTo>
                  <a:lnTo>
                    <a:pt x="864" y="72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51CB7AB-AA50-42E7-BCE9-5FCCDE9EE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68563" y="3403600"/>
              <a:ext cx="841375" cy="855663"/>
            </a:xfrm>
            <a:custGeom>
              <a:avLst/>
              <a:gdLst>
                <a:gd name="T0" fmla="*/ 0 w 864"/>
                <a:gd name="T1" fmla="*/ 0 h 720"/>
                <a:gd name="T2" fmla="*/ 516121 w 864"/>
                <a:gd name="T3" fmla="*/ 0 h 720"/>
                <a:gd name="T4" fmla="*/ 516121 w 864"/>
                <a:gd name="T5" fmla="*/ 640559 h 720"/>
                <a:gd name="T6" fmla="*/ 0 60000 65536"/>
                <a:gd name="T7" fmla="*/ 0 60000 65536"/>
                <a:gd name="T8" fmla="*/ 0 60000 65536"/>
                <a:gd name="T9" fmla="*/ 0 w 864"/>
                <a:gd name="T10" fmla="*/ 0 h 720"/>
                <a:gd name="T11" fmla="*/ 864 w 864"/>
                <a:gd name="T12" fmla="*/ 720 h 7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4" h="720">
                  <a:moveTo>
                    <a:pt x="0" y="0"/>
                  </a:moveTo>
                  <a:lnTo>
                    <a:pt x="864" y="0"/>
                  </a:lnTo>
                  <a:lnTo>
                    <a:pt x="864" y="72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B2369ACA-80E1-4530-A576-DAA8B83078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6338" y="2989263"/>
              <a:ext cx="982662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rgbClr val="002060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664D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FF3300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rgbClr val="002060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sz="2000" dirty="0">
                  <a:solidFill>
                    <a:srgbClr val="0070C0"/>
                  </a:solidFill>
                  <a:latin typeface="Tahoma" panose="020B0604030504040204" pitchFamily="34" charset="0"/>
                </a:rPr>
                <a:t>TRUE</a:t>
              </a: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0B7CADA2-ECE0-40D0-AA59-7DA25CF17E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8563" y="2989263"/>
              <a:ext cx="982662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rgbClr val="002060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664D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FF3300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rgbClr val="002060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sz="2000" dirty="0">
                  <a:solidFill>
                    <a:srgbClr val="0070C0"/>
                  </a:solidFill>
                  <a:latin typeface="Tahoma" panose="020B0604030504040204" pitchFamily="34" charset="0"/>
                </a:rPr>
                <a:t>FALSE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865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PEMILIHAN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Operator </a:t>
            </a:r>
            <a:r>
              <a:rPr lang="en-US" sz="2800" b="1" dirty="0">
                <a:solidFill>
                  <a:srgbClr val="0070C0"/>
                </a:solidFill>
              </a:rPr>
              <a:t>&amp;&amp; (AND)</a:t>
            </a:r>
            <a:r>
              <a:rPr lang="en-US" sz="2800" b="1" dirty="0">
                <a:solidFill>
                  <a:schemeClr val="hlink"/>
                </a:solidFill>
              </a:rPr>
              <a:t>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menghubungkan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</a:t>
            </a:r>
            <a:r>
              <a:rPr lang="en-US" sz="2800" dirty="0" err="1"/>
              <a:t>kondisi</a:t>
            </a:r>
            <a:r>
              <a:rPr lang="en-US" sz="2800" dirty="0"/>
              <a:t> </a:t>
            </a:r>
            <a:r>
              <a:rPr lang="en-US" sz="2800" i="1" dirty="0" err="1"/>
              <a:t>boolean</a:t>
            </a:r>
            <a:r>
              <a:rPr lang="en-US" sz="2800" i="1" dirty="0"/>
              <a:t> </a:t>
            </a:r>
            <a:r>
              <a:rPr lang="en-US" sz="2800" dirty="0"/>
              <a:t>yang </a:t>
            </a:r>
            <a:r>
              <a:rPr lang="en-US" sz="2800" dirty="0" err="1"/>
              <a:t>terdiri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beberapa</a:t>
            </a:r>
            <a:r>
              <a:rPr lang="en-US" sz="2800" dirty="0"/>
              <a:t> </a:t>
            </a:r>
            <a:r>
              <a:rPr lang="en-US" sz="2800" dirty="0" err="1"/>
              <a:t>ekspresi</a:t>
            </a:r>
            <a:r>
              <a:rPr lang="en-US" sz="2800" dirty="0"/>
              <a:t> </a:t>
            </a:r>
            <a:r>
              <a:rPr lang="en-US" sz="2800" dirty="0" err="1"/>
              <a:t>relasional</a:t>
            </a:r>
            <a:r>
              <a:rPr lang="en-US" sz="2800" dirty="0"/>
              <a:t>, yang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bernilai</a:t>
            </a:r>
            <a:r>
              <a:rPr lang="en-US" sz="2800" dirty="0"/>
              <a:t> </a:t>
            </a:r>
            <a:r>
              <a:rPr lang="en-US" sz="2800" i="1" u="sng" dirty="0"/>
              <a:t>true</a:t>
            </a:r>
            <a:r>
              <a:rPr lang="en-US" sz="2800" i="1" dirty="0"/>
              <a:t> </a:t>
            </a:r>
            <a:r>
              <a:rPr lang="en-US" sz="2800" dirty="0" err="1"/>
              <a:t>jika</a:t>
            </a:r>
            <a:r>
              <a:rPr lang="en-US" sz="2800" dirty="0"/>
              <a:t> SEMUA </a:t>
            </a:r>
            <a:r>
              <a:rPr lang="en-US" sz="2800" dirty="0" err="1"/>
              <a:t>ekspresi</a:t>
            </a:r>
            <a:r>
              <a:rPr lang="en-US" sz="2800" dirty="0"/>
              <a:t> </a:t>
            </a:r>
            <a:r>
              <a:rPr lang="en-US" sz="2800" dirty="0" err="1"/>
              <a:t>menghasilkan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i="1" u="sng" dirty="0"/>
              <a:t>TRUE</a:t>
            </a:r>
            <a:endParaRPr lang="id-ID" sz="2800" i="1" u="sng" dirty="0"/>
          </a:p>
          <a:p>
            <a:pPr>
              <a:lnSpc>
                <a:spcPct val="90000"/>
              </a:lnSpc>
            </a:pPr>
            <a:endParaRPr lang="en-US" sz="2800" u="sng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0070C0"/>
                </a:solidFill>
              </a:rPr>
              <a:t>if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(&lt;ekspresi1&gt;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&amp;&amp;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&lt;ekspresi2&gt;)</a:t>
            </a:r>
            <a:r>
              <a:rPr lang="en-US" dirty="0">
                <a:solidFill>
                  <a:schemeClr val="hlink"/>
                </a:solidFill>
              </a:rPr>
              <a:t>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b="1" dirty="0">
                <a:solidFill>
                  <a:schemeClr val="hlink"/>
                </a:solidFill>
              </a:rPr>
              <a:t>		</a:t>
            </a:r>
            <a:r>
              <a:rPr lang="en-US" dirty="0">
                <a:solidFill>
                  <a:schemeClr val="tx2"/>
                </a:solidFill>
              </a:rPr>
              <a:t>&lt;</a:t>
            </a:r>
            <a:r>
              <a:rPr lang="en-US" dirty="0" err="1">
                <a:solidFill>
                  <a:schemeClr val="tx2"/>
                </a:solidFill>
              </a:rPr>
              <a:t>aksi</a:t>
            </a:r>
            <a:r>
              <a:rPr lang="en-US" dirty="0">
                <a:solidFill>
                  <a:schemeClr val="tx2"/>
                </a:solidFill>
              </a:rPr>
              <a:t>&gt;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dirty="0" err="1"/>
              <a:t>aksi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jika</a:t>
            </a:r>
            <a:r>
              <a:rPr lang="en-US" sz="2400" dirty="0"/>
              <a:t> ekspresi1 </a:t>
            </a:r>
            <a:r>
              <a:rPr lang="en-US" sz="2400" dirty="0" err="1"/>
              <a:t>bernilai</a:t>
            </a:r>
            <a:r>
              <a:rPr lang="en-US" sz="2400" dirty="0"/>
              <a:t> </a:t>
            </a:r>
            <a:r>
              <a:rPr lang="en-US" sz="2400" i="1" u="sng" dirty="0"/>
              <a:t>true</a:t>
            </a:r>
            <a:r>
              <a:rPr lang="en-US" sz="2400" u="sng" dirty="0"/>
              <a:t> </a:t>
            </a:r>
            <a:r>
              <a:rPr lang="en-US" sz="2400" dirty="0"/>
              <a:t>dan ekspresi2 </a:t>
            </a:r>
            <a:r>
              <a:rPr lang="en-US" sz="2400" dirty="0" err="1"/>
              <a:t>bernilai</a:t>
            </a:r>
            <a:r>
              <a:rPr lang="en-US" sz="2400" dirty="0"/>
              <a:t> </a:t>
            </a:r>
            <a:r>
              <a:rPr lang="en-US" sz="2400" i="1" u="sng" dirty="0"/>
              <a:t>true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6590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PEMILIHAN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Operator</a:t>
            </a:r>
            <a:r>
              <a:rPr lang="en-US" sz="2800" dirty="0">
                <a:solidFill>
                  <a:schemeClr val="hlink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</a:rPr>
              <a:t>|| (OR)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menghubungkan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</a:t>
            </a:r>
            <a:r>
              <a:rPr lang="en-US" sz="2800" dirty="0" err="1"/>
              <a:t>kondisi</a:t>
            </a:r>
            <a:r>
              <a:rPr lang="en-US" sz="2800" dirty="0"/>
              <a:t> </a:t>
            </a:r>
            <a:r>
              <a:rPr lang="en-US" sz="2800" i="1" dirty="0" err="1"/>
              <a:t>boolean</a:t>
            </a:r>
            <a:r>
              <a:rPr lang="en-US" sz="2800" i="1" dirty="0"/>
              <a:t> </a:t>
            </a:r>
            <a:r>
              <a:rPr lang="en-US" sz="2800" dirty="0"/>
              <a:t>yang </a:t>
            </a:r>
            <a:r>
              <a:rPr lang="en-US" sz="2800" dirty="0" err="1"/>
              <a:t>terdiri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beberapa</a:t>
            </a:r>
            <a:r>
              <a:rPr lang="en-US" sz="2800" dirty="0"/>
              <a:t> </a:t>
            </a:r>
            <a:r>
              <a:rPr lang="en-US" sz="2800" dirty="0" err="1"/>
              <a:t>ekspresi</a:t>
            </a:r>
            <a:r>
              <a:rPr lang="en-US" sz="2800" dirty="0"/>
              <a:t> </a:t>
            </a:r>
            <a:r>
              <a:rPr lang="en-US" sz="2800" dirty="0" err="1"/>
              <a:t>relasional</a:t>
            </a:r>
            <a:r>
              <a:rPr lang="en-US" sz="2800" dirty="0"/>
              <a:t>, yang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bernilai</a:t>
            </a:r>
            <a:r>
              <a:rPr lang="en-US" sz="2800" dirty="0"/>
              <a:t> </a:t>
            </a:r>
            <a:r>
              <a:rPr lang="en-US" sz="2800" i="1" u="sng" dirty="0"/>
              <a:t>true</a:t>
            </a:r>
            <a:r>
              <a:rPr lang="en-US" sz="2800" i="1" dirty="0"/>
              <a:t> </a:t>
            </a:r>
            <a:r>
              <a:rPr lang="en-US" sz="2800" dirty="0" err="1"/>
              <a:t>jika</a:t>
            </a:r>
            <a:r>
              <a:rPr lang="en-US" sz="2800" dirty="0"/>
              <a:t> SALAH SATU/LEBIH </a:t>
            </a:r>
            <a:r>
              <a:rPr lang="en-US" sz="2800" dirty="0" err="1"/>
              <a:t>ekspresi</a:t>
            </a:r>
            <a:r>
              <a:rPr lang="en-US" sz="2800" dirty="0"/>
              <a:t> </a:t>
            </a:r>
            <a:r>
              <a:rPr lang="en-US" sz="2800" dirty="0" err="1"/>
              <a:t>menghasilkan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i="1" u="sng" dirty="0"/>
              <a:t>TRUE</a:t>
            </a:r>
            <a:endParaRPr lang="en-US" sz="2800" u="sng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b="1" u="sng" dirty="0">
              <a:solidFill>
                <a:schemeClr val="hlink"/>
              </a:solidFill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0070C0"/>
                </a:solidFill>
              </a:rPr>
              <a:t>if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(&lt;ekspresi1&gt;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||</a:t>
            </a:r>
            <a:r>
              <a:rPr lang="en-US" b="1" dirty="0">
                <a:solidFill>
                  <a:schemeClr val="hlink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&lt;ekspresi2&gt;)</a:t>
            </a:r>
            <a:r>
              <a:rPr lang="en-US" dirty="0">
                <a:solidFill>
                  <a:schemeClr val="hlink"/>
                </a:solidFill>
              </a:rPr>
              <a:t>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b="1" dirty="0">
                <a:solidFill>
                  <a:schemeClr val="hlink"/>
                </a:solidFill>
              </a:rPr>
              <a:t>		</a:t>
            </a:r>
            <a:r>
              <a:rPr lang="en-US" dirty="0">
                <a:solidFill>
                  <a:schemeClr val="tx2"/>
                </a:solidFill>
              </a:rPr>
              <a:t>&lt;</a:t>
            </a:r>
            <a:r>
              <a:rPr lang="en-US" dirty="0" err="1">
                <a:solidFill>
                  <a:schemeClr val="tx2"/>
                </a:solidFill>
              </a:rPr>
              <a:t>aksi</a:t>
            </a:r>
            <a:r>
              <a:rPr lang="en-US" dirty="0">
                <a:solidFill>
                  <a:schemeClr val="tx2"/>
                </a:solidFill>
              </a:rPr>
              <a:t>&gt;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fi-FI" sz="2400" dirty="0"/>
              <a:t> aksi dilakukan jika salah satu atau kedua ekspresi bernilai </a:t>
            </a:r>
            <a:r>
              <a:rPr lang="fi-FI" sz="2400" i="1" u="sng" dirty="0"/>
              <a:t>true</a:t>
            </a:r>
            <a:endParaRPr lang="en-US" sz="2400" i="1" u="sng" dirty="0"/>
          </a:p>
        </p:txBody>
      </p:sp>
    </p:spTree>
    <p:extLst>
      <p:ext uri="{BB962C8B-B14F-4D97-AF65-F5344CB8AC3E}">
        <p14:creationId xmlns:p14="http://schemas.microsoft.com/office/powerpoint/2010/main" val="3788602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PEMILIHAN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indent="-447675"/>
            <a:r>
              <a:rPr lang="fi-FI" dirty="0"/>
              <a:t>Penentuan kondisi boolean dan aksi yang dilakukan bergantung pada jumlah kasus yang terdapat pada masalah tersebut :</a:t>
            </a:r>
          </a:p>
          <a:p>
            <a:pPr marL="990600" lvl="1" indent="-533400">
              <a:buFont typeface="Wingdings" panose="05000000000000000000" pitchFamily="2" charset="2"/>
              <a:buChar char="n"/>
            </a:pPr>
            <a:r>
              <a:rPr lang="fi-FI" dirty="0"/>
              <a:t>Satu kasus</a:t>
            </a:r>
          </a:p>
          <a:p>
            <a:pPr marL="990600" lvl="1" indent="-533400">
              <a:buFont typeface="Wingdings" panose="05000000000000000000" pitchFamily="2" charset="2"/>
              <a:buChar char="n"/>
            </a:pPr>
            <a:r>
              <a:rPr lang="fi-FI" dirty="0"/>
              <a:t>Dua kasus</a:t>
            </a:r>
          </a:p>
          <a:p>
            <a:pPr marL="990600" lvl="1" indent="-533400">
              <a:buFont typeface="Wingdings" panose="05000000000000000000" pitchFamily="2" charset="2"/>
              <a:buChar char="n"/>
            </a:pPr>
            <a:r>
              <a:rPr lang="fi-FI" dirty="0"/>
              <a:t>Tiga kasus atau lebih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16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Satu </a:t>
            </a:r>
            <a:r>
              <a:rPr lang="en-US" dirty="0" err="1"/>
              <a:t>Kasus</a:t>
            </a:r>
            <a:endParaRPr lang="en-ID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5F59D7-8E73-4586-AC95-1DB963B5F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1844675"/>
            <a:ext cx="3743325" cy="15128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1999"/>
            <a:ext cx="10515600" cy="4144963"/>
          </a:xfrm>
        </p:spPr>
        <p:txBody>
          <a:bodyPr/>
          <a:lstStyle/>
          <a:p>
            <a:pPr lvl="2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3600" b="1" dirty="0">
                <a:solidFill>
                  <a:srgbClr val="FF0000"/>
                </a:solidFill>
              </a:rPr>
              <a:t>if</a:t>
            </a:r>
            <a:r>
              <a:rPr lang="en-US" sz="3600" dirty="0">
                <a:solidFill>
                  <a:schemeClr val="bg2"/>
                </a:solidFill>
              </a:rPr>
              <a:t> </a:t>
            </a:r>
            <a:r>
              <a:rPr lang="en-US" sz="3600" dirty="0">
                <a:solidFill>
                  <a:srgbClr val="FF0000"/>
                </a:solidFill>
              </a:rPr>
              <a:t>(</a:t>
            </a:r>
            <a:r>
              <a:rPr lang="en-US" sz="3600" dirty="0">
                <a:solidFill>
                  <a:schemeClr val="tx2"/>
                </a:solidFill>
              </a:rPr>
              <a:t>&lt;</a:t>
            </a:r>
            <a:r>
              <a:rPr lang="en-US" sz="3600" dirty="0" err="1">
                <a:solidFill>
                  <a:schemeClr val="tx2"/>
                </a:solidFill>
              </a:rPr>
              <a:t>kondisi</a:t>
            </a:r>
            <a:r>
              <a:rPr lang="en-US" sz="3600" dirty="0">
                <a:solidFill>
                  <a:schemeClr val="tx2"/>
                </a:solidFill>
              </a:rPr>
              <a:t>&gt;</a:t>
            </a:r>
            <a:r>
              <a:rPr lang="en-US" sz="3600" dirty="0">
                <a:solidFill>
                  <a:srgbClr val="FF0000"/>
                </a:solidFill>
              </a:rPr>
              <a:t>)</a:t>
            </a:r>
            <a:endParaRPr lang="en-US" sz="3600" b="1" dirty="0">
              <a:solidFill>
                <a:srgbClr val="FF0000"/>
              </a:solidFill>
            </a:endParaRP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3600" dirty="0"/>
              <a:t>	  </a:t>
            </a:r>
            <a:r>
              <a:rPr lang="en-US" sz="3600" dirty="0">
                <a:solidFill>
                  <a:schemeClr val="tx2"/>
                </a:solidFill>
              </a:rPr>
              <a:t>&lt;</a:t>
            </a:r>
            <a:r>
              <a:rPr lang="en-US" sz="3600" dirty="0" err="1">
                <a:solidFill>
                  <a:schemeClr val="tx2"/>
                </a:solidFill>
              </a:rPr>
              <a:t>aksi</a:t>
            </a:r>
            <a:r>
              <a:rPr lang="en-US" sz="3600" dirty="0">
                <a:solidFill>
                  <a:schemeClr val="tx2"/>
                </a:solidFill>
              </a:rPr>
              <a:t>&gt;</a:t>
            </a:r>
            <a:endParaRPr lang="id-ID" sz="3600" dirty="0">
              <a:solidFill>
                <a:schemeClr val="tx2"/>
              </a:solidFill>
            </a:endParaRP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id-ID" sz="3600" dirty="0">
              <a:solidFill>
                <a:schemeClr val="tx2"/>
              </a:solidFill>
            </a:endParaRPr>
          </a:p>
          <a:p>
            <a:pPr lvl="2">
              <a:lnSpc>
                <a:spcPct val="90000"/>
              </a:lnSpc>
              <a:defRPr/>
            </a:pPr>
            <a:r>
              <a:rPr lang="id-ID" sz="3600" i="1" dirty="0">
                <a:solidFill>
                  <a:schemeClr val="tx2"/>
                </a:solidFill>
              </a:rPr>
              <a:t>Contoh: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id-ID" sz="3600" dirty="0">
                <a:solidFill>
                  <a:schemeClr val="tx2"/>
                </a:solidFill>
              </a:rPr>
              <a:t>	</a:t>
            </a:r>
            <a:r>
              <a:rPr lang="id-ID" sz="2800" dirty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id-ID" sz="2800" dirty="0">
                <a:solidFill>
                  <a:schemeClr val="tx2"/>
                </a:solidFill>
              </a:rPr>
              <a:t> (nilai &lt; 0)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id-ID" sz="2800" dirty="0">
                <a:solidFill>
                  <a:schemeClr val="tx2"/>
                </a:solidFill>
              </a:rPr>
              <a:t>		printf(“Nilai masukan harus lebih besar dari nol.”);</a:t>
            </a:r>
            <a:endParaRPr lang="en-US" sz="2800" dirty="0">
              <a:solidFill>
                <a:schemeClr val="tx2"/>
              </a:solidFill>
            </a:endParaRP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sz="3600" b="1" u="sng" dirty="0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021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AA208F5-02AD-4009-A6E8-A126C652205C}" vid="{BD3F7779-B1E3-4BF1-A4D7-4B2EEA23306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UAJY_Versi_Sketsa_Biru</Template>
  <TotalTime>810</TotalTime>
  <Words>726</Words>
  <Application>Microsoft Office PowerPoint</Application>
  <PresentationFormat>Widescreen</PresentationFormat>
  <Paragraphs>125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Symbol</vt:lpstr>
      <vt:lpstr>Tahoma</vt:lpstr>
      <vt:lpstr>Wingdings</vt:lpstr>
      <vt:lpstr>Office Theme</vt:lpstr>
      <vt:lpstr>Dasar Pemrograman (INFT06204)</vt:lpstr>
      <vt:lpstr>Operator Precedence</vt:lpstr>
      <vt:lpstr>PowerPoint Presentation</vt:lpstr>
      <vt:lpstr>PEMILIHAN</vt:lpstr>
      <vt:lpstr>PEMILIHAN</vt:lpstr>
      <vt:lpstr>PEMILIHAN</vt:lpstr>
      <vt:lpstr>PEMILIHAN</vt:lpstr>
      <vt:lpstr>PEMILIHAN</vt:lpstr>
      <vt:lpstr>Satu Kasus</vt:lpstr>
      <vt:lpstr>Dua Kasus</vt:lpstr>
      <vt:lpstr>Tiga atau Lebih Kasus</vt:lpstr>
      <vt:lpstr>Struktur SWITCH</vt:lpstr>
      <vt:lpstr>Struktur switch</vt:lpstr>
      <vt:lpstr>Struktur switch</vt:lpstr>
      <vt:lpstr>Struktur switch</vt:lpstr>
      <vt:lpstr>Struktur switch</vt:lpstr>
      <vt:lpstr>Latihan 1 (Satu Kasus)</vt:lpstr>
      <vt:lpstr>Latihan 2 (Dua Kasus)</vt:lpstr>
      <vt:lpstr>Latihan 3 (Tiga Kasus)</vt:lpstr>
      <vt:lpstr>Latihan 4 (Switch case)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Ardhyanti Mita Nugraha, S.Kom., M.Kom</dc:creator>
  <cp:lastModifiedBy>Joanna Ardhyanti Mita Nugraha, S.Kom., M.Kom.</cp:lastModifiedBy>
  <cp:revision>36</cp:revision>
  <dcterms:created xsi:type="dcterms:W3CDTF">2021-08-27T07:55:01Z</dcterms:created>
  <dcterms:modified xsi:type="dcterms:W3CDTF">2025-03-18T01:06:46Z</dcterms:modified>
</cp:coreProperties>
</file>